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9"/>
  </p:notesMasterIdLst>
  <p:handoutMasterIdLst>
    <p:handoutMasterId r:id="rId30"/>
  </p:handoutMasterIdLst>
  <p:sldIdLst>
    <p:sldId id="256" r:id="rId2"/>
    <p:sldId id="307" r:id="rId3"/>
    <p:sldId id="261" r:id="rId4"/>
    <p:sldId id="272" r:id="rId5"/>
    <p:sldId id="273" r:id="rId6"/>
    <p:sldId id="277" r:id="rId7"/>
    <p:sldId id="308" r:id="rId8"/>
    <p:sldId id="279" r:id="rId9"/>
    <p:sldId id="280" r:id="rId10"/>
    <p:sldId id="283" r:id="rId11"/>
    <p:sldId id="309" r:id="rId12"/>
    <p:sldId id="310" r:id="rId13"/>
    <p:sldId id="311" r:id="rId14"/>
    <p:sldId id="314" r:id="rId15"/>
    <p:sldId id="315" r:id="rId16"/>
    <p:sldId id="316" r:id="rId17"/>
    <p:sldId id="318" r:id="rId18"/>
    <p:sldId id="319" r:id="rId19"/>
    <p:sldId id="317" r:id="rId20"/>
    <p:sldId id="320" r:id="rId21"/>
    <p:sldId id="324" r:id="rId22"/>
    <p:sldId id="323" r:id="rId23"/>
    <p:sldId id="325" r:id="rId24"/>
    <p:sldId id="321" r:id="rId25"/>
    <p:sldId id="322" r:id="rId26"/>
    <p:sldId id="326" r:id="rId27"/>
    <p:sldId id="305"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80B0EE-92EC-B40F-DA23-14D9EBAD3253}" name="killian vervelle" initials="kv" userId="4aa6c4fcde6963f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0000"/>
    <a:srgbClr val="521A1E"/>
    <a:srgbClr val="90908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22" autoAdjust="0"/>
    <p:restoredTop sz="79206"/>
  </p:normalViewPr>
  <p:slideViewPr>
    <p:cSldViewPr snapToGrid="0" snapToObjects="1">
      <p:cViewPr varScale="1">
        <p:scale>
          <a:sx n="126" d="100"/>
          <a:sy n="126" d="100"/>
        </p:scale>
        <p:origin x="1674" y="156"/>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0A924C0-7AE2-3EEE-2227-DBE726A5BFB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2C3723DD-877B-0F42-7E26-12E882B61E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33F4FF-1BC7-464E-A9E6-AD4B4D92DC73}" type="datetimeFigureOut">
              <a:rPr lang="fr-FR" smtClean="0"/>
              <a:t>19/12/2022</a:t>
            </a:fld>
            <a:endParaRPr lang="fr-FR"/>
          </a:p>
        </p:txBody>
      </p:sp>
      <p:sp>
        <p:nvSpPr>
          <p:cNvPr id="4" name="Espace réservé du pied de page 3">
            <a:extLst>
              <a:ext uri="{FF2B5EF4-FFF2-40B4-BE49-F238E27FC236}">
                <a16:creationId xmlns:a16="http://schemas.microsoft.com/office/drawing/2014/main" id="{85533681-C6F2-DC0A-335E-B391B4CDC7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5007F6F-B90A-C641-89DC-091F42762D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F144F5-0BD9-B248-AE80-F59515A333DF}" type="slidenum">
              <a:rPr lang="fr-FR" smtClean="0"/>
              <a:t>‹N°›</a:t>
            </a:fld>
            <a:endParaRPr lang="fr-FR"/>
          </a:p>
        </p:txBody>
      </p:sp>
    </p:spTree>
    <p:extLst>
      <p:ext uri="{BB962C8B-B14F-4D97-AF65-F5344CB8AC3E}">
        <p14:creationId xmlns:p14="http://schemas.microsoft.com/office/powerpoint/2010/main" val="2992156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5823C-314A-1445-B0B6-AC41D79B42EC}" type="datetimeFigureOut">
              <a:rPr lang="en-US" smtClean="0"/>
              <a:pPr/>
              <a:t>12/19/2022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9617F-532C-6849-BBF0-4F2D255BB330}" type="slidenum">
              <a:rPr lang="en-US" smtClean="0"/>
              <a:pPr/>
              <a:t>‹N°›</a:t>
            </a:fld>
            <a:endParaRPr lang="en-US"/>
          </a:p>
        </p:txBody>
      </p:sp>
    </p:spTree>
    <p:extLst>
      <p:ext uri="{BB962C8B-B14F-4D97-AF65-F5344CB8AC3E}">
        <p14:creationId xmlns:p14="http://schemas.microsoft.com/office/powerpoint/2010/main" val="535450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29617F-532C-6849-BBF0-4F2D255BB330}" type="slidenum">
              <a:rPr lang="en-US" smtClean="0"/>
              <a:pPr/>
              <a:t>1</a:t>
            </a:fld>
            <a:endParaRPr lang="en-US"/>
          </a:p>
        </p:txBody>
      </p:sp>
    </p:spTree>
    <p:extLst>
      <p:ext uri="{BB962C8B-B14F-4D97-AF65-F5344CB8AC3E}">
        <p14:creationId xmlns:p14="http://schemas.microsoft.com/office/powerpoint/2010/main" val="1359820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fr-CH" dirty="0"/>
              <a:t>The </a:t>
            </a:r>
            <a:r>
              <a:rPr lang="fr-CH" dirty="0" err="1"/>
              <a:t>correlogram</a:t>
            </a:r>
            <a:r>
              <a:rPr lang="fr-CH" dirty="0"/>
              <a:t> of </a:t>
            </a:r>
            <a:r>
              <a:rPr lang="fr-CH" dirty="0" err="1"/>
              <a:t>residuals</a:t>
            </a:r>
            <a:r>
              <a:rPr lang="fr-CH" dirty="0"/>
              <a:t> </a:t>
            </a:r>
            <a:r>
              <a:rPr lang="fr-CH" dirty="0" err="1"/>
              <a:t>is</a:t>
            </a:r>
            <a:r>
              <a:rPr lang="fr-CH" dirty="0"/>
              <a:t> flat </a:t>
            </a:r>
            <a:r>
              <a:rPr lang="fr-CH" dirty="0" err="1"/>
              <a:t>which</a:t>
            </a:r>
            <a:r>
              <a:rPr lang="fr-CH" dirty="0"/>
              <a:t> </a:t>
            </a:r>
            <a:r>
              <a:rPr lang="fr-CH" dirty="0" err="1"/>
              <a:t>is</a:t>
            </a:r>
            <a:r>
              <a:rPr lang="fr-CH" dirty="0"/>
              <a:t> </a:t>
            </a:r>
            <a:r>
              <a:rPr lang="fr-CH" dirty="0" err="1"/>
              <a:t>ideal</a:t>
            </a:r>
            <a:r>
              <a:rPr lang="fr-CH" dirty="0"/>
              <a:t> </a:t>
            </a:r>
            <a:r>
              <a:rPr lang="fr-CH" dirty="0" err="1"/>
              <a:t>meaning</a:t>
            </a:r>
            <a:r>
              <a:rPr lang="fr-CH" dirty="0"/>
              <a:t> </a:t>
            </a:r>
            <a:r>
              <a:rPr lang="fr-CH" dirty="0" err="1"/>
              <a:t>that</a:t>
            </a:r>
            <a:r>
              <a:rPr lang="fr-CH" dirty="0"/>
              <a:t> the </a:t>
            </a:r>
            <a:r>
              <a:rPr lang="fr-CH" dirty="0" err="1"/>
              <a:t>residual</a:t>
            </a:r>
            <a:r>
              <a:rPr lang="fr-CH" dirty="0"/>
              <a:t> </a:t>
            </a:r>
            <a:r>
              <a:rPr lang="fr-CH" dirty="0" err="1"/>
              <a:t>erros</a:t>
            </a:r>
            <a:r>
              <a:rPr lang="fr-CH" dirty="0"/>
              <a:t> are not </a:t>
            </a:r>
            <a:r>
              <a:rPr lang="fr-CH" dirty="0" err="1"/>
              <a:t>autocorrelated</a:t>
            </a:r>
            <a:r>
              <a:rPr lang="fr-CH" dirty="0"/>
              <a:t> (</a:t>
            </a:r>
            <a:r>
              <a:rPr lang="fr-CH" dirty="0" err="1"/>
              <a:t>residuals</a:t>
            </a:r>
            <a:r>
              <a:rPr lang="fr-CH" dirty="0"/>
              <a:t> in a time </a:t>
            </a:r>
            <a:r>
              <a:rPr lang="fr-CH" dirty="0" err="1"/>
              <a:t>serie</a:t>
            </a:r>
            <a:r>
              <a:rPr lang="fr-CH" dirty="0"/>
              <a:t> </a:t>
            </a:r>
            <a:r>
              <a:rPr lang="fr-CH" dirty="0" err="1"/>
              <a:t>is</a:t>
            </a:r>
            <a:r>
              <a:rPr lang="fr-CH" dirty="0"/>
              <a:t> </a:t>
            </a:r>
            <a:r>
              <a:rPr lang="fr-CH" dirty="0" err="1"/>
              <a:t>what</a:t>
            </a:r>
            <a:r>
              <a:rPr lang="fr-CH" dirty="0"/>
              <a:t> </a:t>
            </a:r>
            <a:r>
              <a:rPr lang="fr-CH" dirty="0" err="1"/>
              <a:t>is</a:t>
            </a:r>
            <a:r>
              <a:rPr lang="fr-CH" dirty="0"/>
              <a:t> </a:t>
            </a:r>
            <a:r>
              <a:rPr lang="fr-CH" dirty="0" err="1"/>
              <a:t>left</a:t>
            </a:r>
            <a:r>
              <a:rPr lang="fr-CH" dirty="0"/>
              <a:t> over </a:t>
            </a:r>
            <a:r>
              <a:rPr lang="fr-CH" dirty="0" err="1"/>
              <a:t>after</a:t>
            </a:r>
            <a:r>
              <a:rPr lang="fr-CH" dirty="0"/>
              <a:t> </a:t>
            </a:r>
            <a:r>
              <a:rPr lang="fr-CH" dirty="0" err="1"/>
              <a:t>fitting</a:t>
            </a:r>
            <a:r>
              <a:rPr lang="fr-CH" dirty="0"/>
              <a:t> a model). </a:t>
            </a:r>
          </a:p>
          <a:p>
            <a:endParaRPr lang="fr-CH" dirty="0"/>
          </a:p>
          <a:p>
            <a:r>
              <a:rPr lang="fr-CH" dirty="0"/>
              <a:t>The </a:t>
            </a:r>
            <a:r>
              <a:rPr lang="fr-CH" dirty="0" err="1"/>
              <a:t>density</a:t>
            </a:r>
            <a:r>
              <a:rPr lang="fr-CH" dirty="0"/>
              <a:t> plot </a:t>
            </a:r>
            <a:r>
              <a:rPr lang="fr-CH" dirty="0" err="1"/>
              <a:t>suggest</a:t>
            </a:r>
            <a:r>
              <a:rPr lang="fr-CH" dirty="0"/>
              <a:t> normal distribution </a:t>
            </a:r>
            <a:r>
              <a:rPr lang="fr-CH" dirty="0" err="1"/>
              <a:t>with</a:t>
            </a:r>
            <a:r>
              <a:rPr lang="fr-CH" dirty="0"/>
              <a:t> </a:t>
            </a:r>
            <a:r>
              <a:rPr lang="fr-CH" dirty="0" err="1"/>
              <a:t>mean</a:t>
            </a:r>
            <a:r>
              <a:rPr lang="fr-CH" dirty="0"/>
              <a:t> </a:t>
            </a:r>
            <a:r>
              <a:rPr lang="fr-CH" dirty="0" err="1"/>
              <a:t>zero</a:t>
            </a:r>
            <a:r>
              <a:rPr lang="fr-CH" dirty="0"/>
              <a:t>. </a:t>
            </a:r>
            <a:r>
              <a:rPr lang="fr-CH" dirty="0" err="1"/>
              <a:t>Overall</a:t>
            </a:r>
            <a:r>
              <a:rPr lang="fr-CH" dirty="0"/>
              <a:t>, </a:t>
            </a:r>
            <a:r>
              <a:rPr lang="fr-CH" dirty="0" err="1"/>
              <a:t>this</a:t>
            </a:r>
            <a:r>
              <a:rPr lang="fr-CH" dirty="0"/>
              <a:t> model </a:t>
            </a:r>
            <a:r>
              <a:rPr lang="fr-CH" dirty="0" err="1"/>
              <a:t>seems</a:t>
            </a:r>
            <a:r>
              <a:rPr lang="fr-CH" dirty="0"/>
              <a:t> like a good fit. </a:t>
            </a:r>
          </a:p>
          <a:p>
            <a:endParaRPr lang="fr-CH" dirty="0"/>
          </a:p>
          <a:p>
            <a:r>
              <a:rPr lang="fr-CH" dirty="0" err="1"/>
              <a:t>Let’s</a:t>
            </a:r>
            <a:r>
              <a:rPr lang="fr-CH" dirty="0"/>
              <a:t> move on to the </a:t>
            </a:r>
            <a:r>
              <a:rPr lang="fr-CH" dirty="0" err="1"/>
              <a:t>next</a:t>
            </a:r>
            <a:r>
              <a:rPr lang="fr-CH" dirty="0"/>
              <a:t> </a:t>
            </a:r>
            <a:r>
              <a:rPr lang="fr-CH" dirty="0" err="1"/>
              <a:t>step</a:t>
            </a:r>
            <a:r>
              <a:rPr lang="fr-CH" dirty="0"/>
              <a:t>, setting up the stock bot and </a:t>
            </a:r>
            <a:r>
              <a:rPr lang="fr-CH" dirty="0" err="1"/>
              <a:t>comparing</a:t>
            </a:r>
            <a:r>
              <a:rPr lang="fr-CH" dirty="0"/>
              <a:t> </a:t>
            </a:r>
            <a:r>
              <a:rPr lang="fr-CH" dirty="0" err="1"/>
              <a:t>its</a:t>
            </a:r>
            <a:r>
              <a:rPr lang="fr-CH" dirty="0"/>
              <a:t> </a:t>
            </a:r>
            <a:r>
              <a:rPr lang="fr-CH" dirty="0" err="1"/>
              <a:t>financial</a:t>
            </a:r>
            <a:r>
              <a:rPr lang="fr-CH" dirty="0"/>
              <a:t> performance </a:t>
            </a:r>
            <a:r>
              <a:rPr lang="fr-CH" dirty="0" err="1"/>
              <a:t>based</a:t>
            </a:r>
            <a:r>
              <a:rPr lang="fr-CH" dirty="0"/>
              <a:t> on </a:t>
            </a:r>
            <a:r>
              <a:rPr lang="fr-CH" dirty="0" err="1"/>
              <a:t>different</a:t>
            </a:r>
            <a:r>
              <a:rPr lang="fr-CH" dirty="0"/>
              <a:t> ARIMA / AR </a:t>
            </a:r>
            <a:r>
              <a:rPr lang="fr-CH" dirty="0" err="1"/>
              <a:t>models</a:t>
            </a:r>
            <a:r>
              <a:rPr lang="fr-CH"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12</a:t>
            </a:fld>
            <a:endParaRPr lang="en-US"/>
          </a:p>
        </p:txBody>
      </p:sp>
    </p:spTree>
    <p:extLst>
      <p:ext uri="{BB962C8B-B14F-4D97-AF65-F5344CB8AC3E}">
        <p14:creationId xmlns:p14="http://schemas.microsoft.com/office/powerpoint/2010/main" val="3910422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fr-CH" dirty="0">
                <a:solidFill>
                  <a:srgbClr val="080808"/>
                </a:solidFill>
                <a:effectLst/>
                <a:latin typeface="JetBrains Mono"/>
              </a:rPr>
              <a:t>The bot </a:t>
            </a:r>
            <a:r>
              <a:rPr lang="fr-CH" dirty="0" err="1">
                <a:solidFill>
                  <a:srgbClr val="080808"/>
                </a:solidFill>
                <a:effectLst/>
                <a:latin typeface="JetBrains Mono"/>
              </a:rPr>
              <a:t>didn't</a:t>
            </a:r>
            <a:r>
              <a:rPr lang="fr-CH" dirty="0">
                <a:solidFill>
                  <a:srgbClr val="080808"/>
                </a:solidFill>
                <a:effectLst/>
                <a:latin typeface="JetBrains Mono"/>
              </a:rPr>
              <a:t> do </a:t>
            </a:r>
            <a:r>
              <a:rPr lang="fr-CH" dirty="0" err="1">
                <a:solidFill>
                  <a:srgbClr val="080808"/>
                </a:solidFill>
                <a:effectLst/>
                <a:latin typeface="JetBrains Mono"/>
              </a:rPr>
              <a:t>well</a:t>
            </a:r>
            <a:r>
              <a:rPr lang="fr-CH" dirty="0">
                <a:solidFill>
                  <a:srgbClr val="080808"/>
                </a:solidFill>
                <a:effectLst/>
                <a:latin typeface="JetBrains Mono"/>
              </a:rPr>
              <a:t> </a:t>
            </a:r>
            <a:r>
              <a:rPr lang="fr-CH" dirty="0" err="1">
                <a:solidFill>
                  <a:srgbClr val="080808"/>
                </a:solidFill>
                <a:effectLst/>
                <a:latin typeface="JetBrains Mono"/>
              </a:rPr>
              <a:t>with</a:t>
            </a:r>
            <a:r>
              <a:rPr lang="fr-CH" dirty="0">
                <a:solidFill>
                  <a:srgbClr val="080808"/>
                </a:solidFill>
                <a:effectLst/>
                <a:latin typeface="JetBrains Mono"/>
              </a:rPr>
              <a:t> a </a:t>
            </a:r>
            <a:r>
              <a:rPr lang="fr-CH" dirty="0" err="1">
                <a:solidFill>
                  <a:srgbClr val="080808"/>
                </a:solidFill>
                <a:effectLst/>
                <a:latin typeface="JetBrains Mono"/>
              </a:rPr>
              <a:t>random</a:t>
            </a:r>
            <a:r>
              <a:rPr lang="fr-CH" dirty="0">
                <a:solidFill>
                  <a:srgbClr val="080808"/>
                </a:solidFill>
                <a:effectLst/>
                <a:latin typeface="JetBrains Mono"/>
              </a:rPr>
              <a:t> </a:t>
            </a:r>
            <a:r>
              <a:rPr lang="fr-CH" dirty="0" err="1">
                <a:solidFill>
                  <a:srgbClr val="080808"/>
                </a:solidFill>
                <a:effectLst/>
                <a:latin typeface="JetBrains Mono"/>
              </a:rPr>
              <a:t>buying</a:t>
            </a:r>
            <a:r>
              <a:rPr lang="fr-CH" dirty="0">
                <a:solidFill>
                  <a:srgbClr val="080808"/>
                </a:solidFill>
                <a:effectLst/>
                <a:latin typeface="JetBrains Mono"/>
              </a:rPr>
              <a:t> model. In </a:t>
            </a:r>
            <a:r>
              <a:rPr lang="fr-CH" dirty="0" err="1">
                <a:solidFill>
                  <a:srgbClr val="080808"/>
                </a:solidFill>
                <a:effectLst/>
                <a:latin typeface="JetBrains Mono"/>
              </a:rPr>
              <a:t>fact</a:t>
            </a:r>
            <a:r>
              <a:rPr lang="fr-CH" dirty="0">
                <a:solidFill>
                  <a:srgbClr val="080808"/>
                </a:solidFill>
                <a:effectLst/>
                <a:latin typeface="JetBrains Mono"/>
              </a:rPr>
              <a:t>, </a:t>
            </a: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lost</a:t>
            </a:r>
            <a:r>
              <a:rPr lang="fr-CH" dirty="0">
                <a:solidFill>
                  <a:srgbClr val="080808"/>
                </a:solidFill>
                <a:effectLst/>
                <a:latin typeface="JetBrains Mono"/>
              </a:rPr>
              <a:t> money of </a:t>
            </a:r>
            <a:r>
              <a:rPr lang="fr-CH" dirty="0" err="1">
                <a:solidFill>
                  <a:srgbClr val="080808"/>
                </a:solidFill>
                <a:effectLst/>
                <a:latin typeface="JetBrains Mono"/>
              </a:rPr>
              <a:t>our</a:t>
            </a:r>
            <a:r>
              <a:rPr lang="fr-CH" dirty="0">
                <a:solidFill>
                  <a:srgbClr val="080808"/>
                </a:solidFill>
                <a:effectLst/>
                <a:latin typeface="JetBrains Mono"/>
              </a:rPr>
              <a:t> initial </a:t>
            </a:r>
            <a:r>
              <a:rPr lang="fr-CH" dirty="0" err="1">
                <a:solidFill>
                  <a:srgbClr val="080808"/>
                </a:solidFill>
                <a:effectLst/>
                <a:latin typeface="JetBrains Mono"/>
              </a:rPr>
              <a:t>investment</a:t>
            </a:r>
            <a:r>
              <a:rPr lang="fr-CH" dirty="0">
                <a:solidFill>
                  <a:srgbClr val="080808"/>
                </a:solidFill>
                <a:effectLst/>
                <a:latin typeface="JetBrains Mono"/>
              </a:rPr>
              <a:t> of 100 dollars. In addition, the high </a:t>
            </a:r>
            <a:r>
              <a:rPr lang="fr-CH" dirty="0" err="1">
                <a:solidFill>
                  <a:srgbClr val="080808"/>
                </a:solidFill>
                <a:effectLst/>
                <a:latin typeface="JetBrains Mono"/>
              </a:rPr>
              <a:t>variability</a:t>
            </a:r>
            <a:r>
              <a:rPr lang="fr-CH" dirty="0">
                <a:solidFill>
                  <a:srgbClr val="080808"/>
                </a:solidFill>
                <a:effectLst/>
                <a:latin typeface="JetBrains Mono"/>
              </a:rPr>
              <a:t> (SD of 20) </a:t>
            </a:r>
            <a:r>
              <a:rPr lang="fr-CH" dirty="0" err="1">
                <a:solidFill>
                  <a:srgbClr val="080808"/>
                </a:solidFill>
                <a:effectLst/>
                <a:latin typeface="JetBrains Mono"/>
              </a:rPr>
              <a:t>represents</a:t>
            </a:r>
            <a:r>
              <a:rPr lang="fr-CH" dirty="0">
                <a:solidFill>
                  <a:srgbClr val="080808"/>
                </a:solidFill>
                <a:effectLst/>
                <a:latin typeface="JetBrains Mono"/>
              </a:rPr>
              <a:t> </a:t>
            </a:r>
            <a:r>
              <a:rPr lang="fr-CH" dirty="0" err="1">
                <a:solidFill>
                  <a:srgbClr val="080808"/>
                </a:solidFill>
                <a:effectLst/>
                <a:latin typeface="JetBrains Mono"/>
              </a:rPr>
              <a:t>too</a:t>
            </a:r>
            <a:r>
              <a:rPr lang="fr-CH" dirty="0">
                <a:solidFill>
                  <a:srgbClr val="080808"/>
                </a:solidFill>
                <a:effectLst/>
                <a:latin typeface="JetBrains Mono"/>
              </a:rPr>
              <a:t> </a:t>
            </a:r>
            <a:r>
              <a:rPr lang="fr-CH" dirty="0" err="1">
                <a:solidFill>
                  <a:srgbClr val="080808"/>
                </a:solidFill>
                <a:effectLst/>
                <a:latin typeface="JetBrains Mono"/>
              </a:rPr>
              <a:t>much</a:t>
            </a:r>
            <a:r>
              <a:rPr lang="fr-CH" dirty="0">
                <a:solidFill>
                  <a:srgbClr val="080808"/>
                </a:solidFill>
                <a:effectLst/>
                <a:latin typeface="JetBrains Mono"/>
              </a:rPr>
              <a:t> </a:t>
            </a:r>
            <a:r>
              <a:rPr lang="fr-CH" dirty="0" err="1">
                <a:solidFill>
                  <a:srgbClr val="080808"/>
                </a:solidFill>
                <a:effectLst/>
                <a:latin typeface="JetBrains Mono"/>
              </a:rPr>
              <a:t>risk</a:t>
            </a:r>
            <a:r>
              <a:rPr lang="fr-CH" dirty="0">
                <a:solidFill>
                  <a:srgbClr val="080808"/>
                </a:solidFill>
                <a:effectLst/>
                <a:latin typeface="JetBrains Mono"/>
              </a:rPr>
              <a:t> </a:t>
            </a:r>
            <a:r>
              <a:rPr lang="fr-CH" dirty="0" err="1">
                <a:solidFill>
                  <a:srgbClr val="080808"/>
                </a:solidFill>
                <a:effectLst/>
                <a:latin typeface="JetBrains Mono"/>
              </a:rPr>
              <a:t>from</a:t>
            </a:r>
            <a:r>
              <a:rPr lang="fr-CH" dirty="0">
                <a:solidFill>
                  <a:srgbClr val="080808"/>
                </a:solidFill>
                <a:effectLst/>
                <a:latin typeface="JetBrains Mono"/>
              </a:rPr>
              <a:t>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13</a:t>
            </a:fld>
            <a:endParaRPr lang="en-US"/>
          </a:p>
        </p:txBody>
      </p:sp>
    </p:spTree>
    <p:extLst>
      <p:ext uri="{BB962C8B-B14F-4D97-AF65-F5344CB8AC3E}">
        <p14:creationId xmlns:p14="http://schemas.microsoft.com/office/powerpoint/2010/main" val="3074376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fr-CH" dirty="0" err="1">
                <a:solidFill>
                  <a:srgbClr val="080808"/>
                </a:solidFill>
                <a:effectLst/>
                <a:latin typeface="JetBrains Mono"/>
              </a:rPr>
              <a:t>Success</a:t>
            </a:r>
            <a:r>
              <a:rPr lang="fr-CH" dirty="0">
                <a:solidFill>
                  <a:srgbClr val="080808"/>
                </a:solidFill>
                <a:effectLst/>
                <a:latin typeface="JetBrains Mono"/>
              </a:rPr>
              <a:t> ! </a:t>
            </a: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managed</a:t>
            </a:r>
            <a:r>
              <a:rPr lang="fr-CH" dirty="0">
                <a:solidFill>
                  <a:srgbClr val="080808"/>
                </a:solidFill>
                <a:effectLst/>
                <a:latin typeface="JetBrains Mono"/>
              </a:rPr>
              <a:t> to </a:t>
            </a:r>
            <a:r>
              <a:rPr lang="fr-CH" dirty="0" err="1">
                <a:solidFill>
                  <a:srgbClr val="080808"/>
                </a:solidFill>
                <a:effectLst/>
                <a:latin typeface="JetBrains Mono"/>
              </a:rPr>
              <a:t>make</a:t>
            </a:r>
            <a:r>
              <a:rPr lang="fr-CH" dirty="0">
                <a:solidFill>
                  <a:srgbClr val="080808"/>
                </a:solidFill>
                <a:effectLst/>
                <a:latin typeface="JetBrains Mono"/>
              </a:rPr>
              <a:t> a profit of </a:t>
            </a:r>
            <a:r>
              <a:rPr lang="fr-CH" dirty="0" err="1">
                <a:solidFill>
                  <a:srgbClr val="080808"/>
                </a:solidFill>
                <a:effectLst/>
                <a:latin typeface="JetBrains Mono"/>
              </a:rPr>
              <a:t>our</a:t>
            </a:r>
            <a:r>
              <a:rPr lang="fr-CH" dirty="0">
                <a:solidFill>
                  <a:srgbClr val="080808"/>
                </a:solidFill>
                <a:effectLst/>
                <a:latin typeface="JetBrains Mono"/>
              </a:rPr>
              <a:t> initial </a:t>
            </a:r>
            <a:r>
              <a:rPr lang="fr-CH" dirty="0" err="1">
                <a:solidFill>
                  <a:srgbClr val="080808"/>
                </a:solidFill>
                <a:effectLst/>
                <a:latin typeface="JetBrains Mono"/>
              </a:rPr>
              <a:t>investment</a:t>
            </a:r>
            <a:r>
              <a:rPr lang="fr-CH" dirty="0">
                <a:solidFill>
                  <a:srgbClr val="080808"/>
                </a:solidFill>
                <a:effectLst/>
                <a:latin typeface="JetBrains Mono"/>
              </a:rPr>
              <a:t>. The model </a:t>
            </a:r>
            <a:r>
              <a:rPr lang="fr-CH" dirty="0" err="1">
                <a:solidFill>
                  <a:srgbClr val="080808"/>
                </a:solidFill>
                <a:effectLst/>
                <a:latin typeface="JetBrains Mono"/>
              </a:rPr>
              <a:t>seems</a:t>
            </a:r>
            <a:r>
              <a:rPr lang="fr-CH" dirty="0">
                <a:solidFill>
                  <a:srgbClr val="080808"/>
                </a:solidFill>
                <a:effectLst/>
                <a:latin typeface="JetBrains Mono"/>
              </a:rPr>
              <a:t> to </a:t>
            </a:r>
            <a:r>
              <a:rPr lang="fr-CH" dirty="0" err="1">
                <a:solidFill>
                  <a:srgbClr val="080808"/>
                </a:solidFill>
                <a:effectLst/>
                <a:latin typeface="JetBrains Mono"/>
              </a:rPr>
              <a:t>produce</a:t>
            </a:r>
            <a:r>
              <a:rPr lang="fr-CH" dirty="0">
                <a:solidFill>
                  <a:srgbClr val="080808"/>
                </a:solidFill>
                <a:effectLst/>
                <a:latin typeface="JetBrains Mono"/>
              </a:rPr>
              <a:t> good </a:t>
            </a:r>
            <a:r>
              <a:rPr lang="fr-CH" dirty="0" err="1">
                <a:solidFill>
                  <a:srgbClr val="080808"/>
                </a:solidFill>
                <a:effectLst/>
                <a:latin typeface="JetBrains Mono"/>
              </a:rPr>
              <a:t>results</a:t>
            </a:r>
            <a:r>
              <a:rPr lang="fr-CH" dirty="0">
                <a:solidFill>
                  <a:srgbClr val="080808"/>
                </a:solidFill>
                <a:effectLst/>
                <a:latin typeface="JetBrains Mono"/>
              </a:rPr>
              <a:t>. </a:t>
            </a:r>
            <a:r>
              <a:rPr lang="fr-CH" dirty="0" err="1">
                <a:solidFill>
                  <a:srgbClr val="080808"/>
                </a:solidFill>
                <a:effectLst/>
                <a:latin typeface="JetBrains Mono"/>
              </a:rPr>
              <a:t>However</a:t>
            </a:r>
            <a:r>
              <a:rPr lang="fr-CH" dirty="0">
                <a:solidFill>
                  <a:srgbClr val="080808"/>
                </a:solidFill>
                <a:effectLst/>
                <a:latin typeface="JetBrains Mono"/>
              </a:rPr>
              <a:t>, </a:t>
            </a:r>
            <a:r>
              <a:rPr lang="fr-CH" dirty="0" err="1">
                <a:solidFill>
                  <a:srgbClr val="080808"/>
                </a:solidFill>
                <a:effectLst/>
                <a:latin typeface="JetBrains Mono"/>
              </a:rPr>
              <a:t>this</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a:t>
            </a:r>
            <a:r>
              <a:rPr lang="fr-CH" dirty="0" err="1">
                <a:solidFill>
                  <a:srgbClr val="080808"/>
                </a:solidFill>
                <a:effectLst/>
                <a:latin typeface="JetBrains Mono"/>
              </a:rPr>
              <a:t>cruelly</a:t>
            </a:r>
            <a:r>
              <a:rPr lang="fr-CH" dirty="0">
                <a:solidFill>
                  <a:srgbClr val="080808"/>
                </a:solidFill>
                <a:effectLst/>
                <a:latin typeface="JetBrains Mono"/>
              </a:rPr>
              <a:t> </a:t>
            </a:r>
            <a:r>
              <a:rPr lang="fr-CH" dirty="0" err="1">
                <a:solidFill>
                  <a:srgbClr val="080808"/>
                </a:solidFill>
                <a:effectLst/>
                <a:latin typeface="JetBrains Mono"/>
              </a:rPr>
              <a:t>misleading</a:t>
            </a:r>
            <a:r>
              <a:rPr lang="fr-CH" dirty="0">
                <a:solidFill>
                  <a:srgbClr val="080808"/>
                </a:solidFill>
                <a:effectLst/>
                <a:latin typeface="JetBrains Mono"/>
              </a:rPr>
              <a:t> as </a:t>
            </a:r>
            <a:r>
              <a:rPr lang="fr-CH" dirty="0" err="1">
                <a:solidFill>
                  <a:srgbClr val="080808"/>
                </a:solidFill>
                <a:effectLst/>
                <a:latin typeface="JetBrains Mono"/>
              </a:rPr>
              <a:t>any</a:t>
            </a:r>
            <a:r>
              <a:rPr lang="fr-CH" dirty="0">
                <a:solidFill>
                  <a:srgbClr val="080808"/>
                </a:solidFill>
                <a:effectLst/>
                <a:latin typeface="JetBrains Mono"/>
              </a:rPr>
              <a:t> </a:t>
            </a:r>
            <a:r>
              <a:rPr lang="fr-CH" dirty="0" err="1">
                <a:solidFill>
                  <a:srgbClr val="080808"/>
                </a:solidFill>
                <a:effectLst/>
                <a:latin typeface="JetBrains Mono"/>
              </a:rPr>
              <a:t>unexpected</a:t>
            </a:r>
            <a:r>
              <a:rPr lang="fr-CH" dirty="0">
                <a:solidFill>
                  <a:srgbClr val="080808"/>
                </a:solidFill>
                <a:effectLst/>
                <a:latin typeface="JetBrains Mono"/>
              </a:rPr>
              <a:t> variations in the signal (</a:t>
            </a:r>
            <a:r>
              <a:rPr lang="fr-CH" dirty="0" err="1">
                <a:solidFill>
                  <a:srgbClr val="080808"/>
                </a:solidFill>
                <a:effectLst/>
                <a:latin typeface="JetBrains Mono"/>
              </a:rPr>
              <a:t>such</a:t>
            </a:r>
            <a:r>
              <a:rPr lang="fr-CH" dirty="0">
                <a:solidFill>
                  <a:srgbClr val="080808"/>
                </a:solidFill>
                <a:effectLst/>
                <a:latin typeface="JetBrains Mono"/>
              </a:rPr>
              <a:t> as covid) </a:t>
            </a:r>
            <a:r>
              <a:rPr lang="fr-CH" dirty="0" err="1">
                <a:solidFill>
                  <a:srgbClr val="080808"/>
                </a:solidFill>
                <a:effectLst/>
                <a:latin typeface="JetBrains Mono"/>
              </a:rPr>
              <a:t>would</a:t>
            </a:r>
            <a:r>
              <a:rPr lang="fr-CH" dirty="0">
                <a:solidFill>
                  <a:srgbClr val="080808"/>
                </a:solidFill>
                <a:effectLst/>
                <a:latin typeface="JetBrains Mono"/>
              </a:rPr>
              <a:t> </a:t>
            </a:r>
            <a:r>
              <a:rPr lang="fr-CH" dirty="0" err="1">
                <a:solidFill>
                  <a:srgbClr val="080808"/>
                </a:solidFill>
                <a:effectLst/>
                <a:latin typeface="JetBrains Mono"/>
              </a:rPr>
              <a:t>severally</a:t>
            </a:r>
            <a:r>
              <a:rPr lang="fr-CH" dirty="0">
                <a:solidFill>
                  <a:srgbClr val="080808"/>
                </a:solidFill>
                <a:effectLst/>
                <a:latin typeface="JetBrains Mono"/>
              </a:rPr>
              <a:t> </a:t>
            </a:r>
            <a:r>
              <a:rPr lang="fr-CH" dirty="0" err="1">
                <a:solidFill>
                  <a:srgbClr val="080808"/>
                </a:solidFill>
                <a:effectLst/>
                <a:latin typeface="JetBrains Mono"/>
              </a:rPr>
              <a:t>impede</a:t>
            </a:r>
            <a:r>
              <a:rPr lang="fr-CH" dirty="0">
                <a:solidFill>
                  <a:srgbClr val="080808"/>
                </a:solidFill>
                <a:effectLst/>
                <a:latin typeface="JetBrains Mono"/>
              </a:rPr>
              <a:t> the </a:t>
            </a:r>
            <a:r>
              <a:rPr lang="fr-CH" dirty="0" err="1">
                <a:solidFill>
                  <a:srgbClr val="080808"/>
                </a:solidFill>
                <a:effectLst/>
                <a:latin typeface="JetBrains Mono"/>
              </a:rPr>
              <a:t>model's</a:t>
            </a:r>
            <a:r>
              <a:rPr lang="fr-CH" dirty="0">
                <a:solidFill>
                  <a:srgbClr val="080808"/>
                </a:solidFill>
                <a:effectLst/>
                <a:latin typeface="JetBrains Mono"/>
              </a:rPr>
              <a:t>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 </a:t>
            </a:r>
            <a:r>
              <a:rPr lang="en-US" sz="1200" dirty="0" err="1"/>
              <a:t>à</a:t>
            </a:r>
            <a:r>
              <a:rPr lang="en-US" sz="1200" dirty="0"/>
              <a:t> investor ? Non </a:t>
            </a:r>
            <a:r>
              <a:rPr lang="en-US" sz="1200" dirty="0" err="1"/>
              <a:t>malheureusement</a:t>
            </a:r>
            <a:r>
              <a:rPr lang="en-US" sz="1200" dirty="0"/>
              <a:t>, </a:t>
            </a:r>
            <a:r>
              <a:rPr lang="en-US" sz="1200" dirty="0" err="1"/>
              <a:t>fonctionnemnt</a:t>
            </a:r>
            <a:r>
              <a:rPr lang="en-US" sz="1200" dirty="0"/>
              <a:t> degrade sur </a:t>
            </a:r>
            <a:r>
              <a:rPr lang="en-US" sz="1200" dirty="0" err="1"/>
              <a:t>une</a:t>
            </a:r>
            <a:r>
              <a:rPr lang="en-US" sz="1200" dirty="0"/>
              <a:t> </a:t>
            </a:r>
            <a:r>
              <a:rPr lang="en-US" sz="1200" dirty="0" err="1"/>
              <a:t>volatilité</a:t>
            </a:r>
            <a:r>
              <a:rPr lang="en-US" sz="1200" dirty="0"/>
              <a:t> plus </a:t>
            </a:r>
            <a:r>
              <a:rPr lang="en-US" sz="1200" dirty="0" err="1"/>
              <a:t>importante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err="1">
                <a:solidFill>
                  <a:srgbClr val="080808"/>
                </a:solidFill>
                <a:effectLst/>
                <a:latin typeface="JetBrains Mono"/>
              </a:rPr>
              <a:t>Forecasting</a:t>
            </a:r>
            <a:r>
              <a:rPr lang="fr-CH" dirty="0">
                <a:solidFill>
                  <a:srgbClr val="080808"/>
                </a:solidFill>
                <a:effectLst/>
                <a:latin typeface="JetBrains Mono"/>
              </a:rPr>
              <a:t> </a:t>
            </a:r>
            <a:r>
              <a:rPr lang="fr-CH" dirty="0" err="1">
                <a:solidFill>
                  <a:srgbClr val="080808"/>
                </a:solidFill>
                <a:effectLst/>
                <a:latin typeface="JetBrains Mono"/>
              </a:rPr>
              <a:t>Apple's</a:t>
            </a:r>
            <a:r>
              <a:rPr lang="fr-CH" dirty="0">
                <a:solidFill>
                  <a:srgbClr val="080808"/>
                </a:solidFill>
                <a:effectLst/>
                <a:latin typeface="JetBrains Mono"/>
              </a:rPr>
              <a:t> stock value can </a:t>
            </a:r>
            <a:r>
              <a:rPr lang="fr-CH" dirty="0" err="1">
                <a:solidFill>
                  <a:srgbClr val="080808"/>
                </a:solidFill>
                <a:effectLst/>
                <a:latin typeface="JetBrains Mono"/>
              </a:rPr>
              <a:t>be</a:t>
            </a:r>
            <a:r>
              <a:rPr lang="fr-CH" dirty="0">
                <a:solidFill>
                  <a:srgbClr val="080808"/>
                </a:solidFill>
                <a:effectLst/>
                <a:latin typeface="JetBrains Mono"/>
              </a:rPr>
              <a:t> </a:t>
            </a:r>
            <a:r>
              <a:rPr lang="fr-CH" dirty="0" err="1">
                <a:solidFill>
                  <a:srgbClr val="080808"/>
                </a:solidFill>
                <a:effectLst/>
                <a:latin typeface="JetBrains Mono"/>
              </a:rPr>
              <a:t>improved</a:t>
            </a:r>
            <a:r>
              <a:rPr lang="fr-CH" dirty="0">
                <a:solidFill>
                  <a:srgbClr val="080808"/>
                </a:solidFill>
                <a:effectLst/>
                <a:latin typeface="JetBrains Mono"/>
              </a:rPr>
              <a:t> by:</a:t>
            </a:r>
            <a:br>
              <a:rPr lang="fr-CH" dirty="0">
                <a:solidFill>
                  <a:srgbClr val="080808"/>
                </a:solidFill>
                <a:effectLst/>
                <a:latin typeface="JetBrains Mono"/>
              </a:rPr>
            </a:br>
            <a:br>
              <a:rPr lang="fr-CH" dirty="0">
                <a:solidFill>
                  <a:srgbClr val="080808"/>
                </a:solidFill>
                <a:effectLst/>
                <a:latin typeface="JetBrains Mono"/>
              </a:rPr>
            </a:br>
            <a:r>
              <a:rPr lang="fr-CH" dirty="0">
                <a:solidFill>
                  <a:srgbClr val="0033B3"/>
                </a:solidFill>
                <a:effectLst/>
                <a:latin typeface="JetBrains Mono"/>
              </a:rPr>
              <a:t>- </a:t>
            </a:r>
            <a:r>
              <a:rPr lang="fr-CH" dirty="0" err="1">
                <a:solidFill>
                  <a:srgbClr val="080808"/>
                </a:solidFill>
                <a:effectLst/>
                <a:latin typeface="JetBrains Mono"/>
              </a:rPr>
              <a:t>Constantly</a:t>
            </a:r>
            <a:r>
              <a:rPr lang="fr-CH" dirty="0">
                <a:solidFill>
                  <a:srgbClr val="080808"/>
                </a:solidFill>
                <a:effectLst/>
                <a:latin typeface="JetBrains Mono"/>
              </a:rPr>
              <a:t> </a:t>
            </a:r>
            <a:r>
              <a:rPr lang="fr-CH" dirty="0" err="1">
                <a:solidFill>
                  <a:srgbClr val="080808"/>
                </a:solidFill>
                <a:effectLst/>
                <a:latin typeface="JetBrains Mono"/>
              </a:rPr>
              <a:t>updating</a:t>
            </a:r>
            <a:r>
              <a:rPr lang="fr-CH" dirty="0">
                <a:solidFill>
                  <a:srgbClr val="080808"/>
                </a:solidFill>
                <a:effectLst/>
                <a:latin typeface="JetBrains Mono"/>
              </a:rPr>
              <a:t> model </a:t>
            </a:r>
            <a:r>
              <a:rPr lang="fr-CH" dirty="0" err="1">
                <a:solidFill>
                  <a:srgbClr val="080808"/>
                </a:solidFill>
                <a:effectLst/>
                <a:latin typeface="JetBrains Mono"/>
              </a:rPr>
              <a:t>parameters</a:t>
            </a:r>
            <a:r>
              <a:rPr lang="fr-CH" dirty="0">
                <a:solidFill>
                  <a:srgbClr val="080808"/>
                </a:solidFill>
                <a:effectLst/>
                <a:latin typeface="JetBrains Mono"/>
              </a:rPr>
              <a:t> (</a:t>
            </a:r>
            <a:r>
              <a:rPr lang="fr-CH" dirty="0" err="1">
                <a:solidFill>
                  <a:srgbClr val="080808"/>
                </a:solidFill>
                <a:effectLst/>
                <a:latin typeface="JetBrains Mono"/>
              </a:rPr>
              <a:t>costly</a:t>
            </a:r>
            <a:r>
              <a:rPr lang="fr-CH" dirty="0">
                <a:solidFill>
                  <a:srgbClr val="080808"/>
                </a:solidFill>
                <a:effectLst/>
                <a:latin typeface="JetBrains Mono"/>
              </a:rPr>
              <a:t> to </a:t>
            </a:r>
            <a:r>
              <a:rPr lang="fr-CH" dirty="0" err="1">
                <a:solidFill>
                  <a:srgbClr val="080808"/>
                </a:solidFill>
                <a:effectLst/>
                <a:latin typeface="JetBrains Mono"/>
              </a:rPr>
              <a:t>compute</a:t>
            </a:r>
            <a:r>
              <a:rPr lang="fr-CH" dirty="0">
                <a:solidFill>
                  <a:srgbClr val="080808"/>
                </a:solidFill>
                <a:effectLst/>
                <a:latin typeface="JetBrains Mono"/>
              </a:rPr>
              <a:t>)</a:t>
            </a:r>
            <a:br>
              <a:rPr lang="fr-CH" dirty="0">
                <a:solidFill>
                  <a:srgbClr val="080808"/>
                </a:solidFill>
                <a:effectLst/>
                <a:latin typeface="JetBrains Mono"/>
              </a:rPr>
            </a:br>
            <a:r>
              <a:rPr lang="fr-CH" dirty="0">
                <a:solidFill>
                  <a:srgbClr val="0033B3"/>
                </a:solidFill>
                <a:effectLst/>
                <a:latin typeface="JetBrains Mono"/>
              </a:rPr>
              <a:t>- </a:t>
            </a:r>
            <a:r>
              <a:rPr lang="fr-CH" dirty="0" err="1">
                <a:solidFill>
                  <a:srgbClr val="080808"/>
                </a:solidFill>
                <a:effectLst/>
                <a:latin typeface="JetBrains Mono"/>
              </a:rPr>
              <a:t>Inputting</a:t>
            </a:r>
            <a:r>
              <a:rPr lang="fr-CH" dirty="0">
                <a:solidFill>
                  <a:srgbClr val="080808"/>
                </a:solidFill>
                <a:effectLst/>
                <a:latin typeface="JetBrains Mono"/>
              </a:rPr>
              <a:t> </a:t>
            </a:r>
            <a:r>
              <a:rPr lang="fr-CH" dirty="0" err="1">
                <a:solidFill>
                  <a:srgbClr val="080808"/>
                </a:solidFill>
                <a:effectLst/>
                <a:latin typeface="JetBrains Mono"/>
              </a:rPr>
              <a:t>additional</a:t>
            </a:r>
            <a:r>
              <a:rPr lang="fr-CH" dirty="0">
                <a:solidFill>
                  <a:srgbClr val="080808"/>
                </a:solidFill>
                <a:effectLst/>
                <a:latin typeface="JetBrains Mono"/>
              </a:rPr>
              <a:t> </a:t>
            </a:r>
            <a:r>
              <a:rPr lang="fr-CH" dirty="0" err="1">
                <a:solidFill>
                  <a:srgbClr val="080808"/>
                </a:solidFill>
                <a:effectLst/>
                <a:latin typeface="JetBrains Mono"/>
              </a:rPr>
              <a:t>economical</a:t>
            </a:r>
            <a:r>
              <a:rPr lang="fr-CH" dirty="0">
                <a:solidFill>
                  <a:srgbClr val="080808"/>
                </a:solidFill>
                <a:effectLst/>
                <a:latin typeface="JetBrains Mono"/>
              </a:rPr>
              <a:t> </a:t>
            </a:r>
            <a:r>
              <a:rPr lang="fr-CH" dirty="0" err="1">
                <a:solidFill>
                  <a:srgbClr val="080808"/>
                </a:solidFill>
                <a:effectLst/>
                <a:latin typeface="JetBrains Mono"/>
              </a:rPr>
              <a:t>factors</a:t>
            </a:r>
            <a:r>
              <a:rPr lang="fr-CH" dirty="0">
                <a:solidFill>
                  <a:srgbClr val="080808"/>
                </a:solidFill>
                <a:effectLst/>
                <a:latin typeface="JetBrains Mono"/>
              </a:rPr>
              <a:t> </a:t>
            </a:r>
            <a:r>
              <a:rPr lang="fr-CH" dirty="0" err="1">
                <a:solidFill>
                  <a:srgbClr val="080808"/>
                </a:solidFill>
                <a:effectLst/>
                <a:latin typeface="JetBrains Mono"/>
              </a:rPr>
              <a:t>that</a:t>
            </a:r>
            <a:r>
              <a:rPr lang="fr-CH" dirty="0">
                <a:solidFill>
                  <a:srgbClr val="080808"/>
                </a:solidFill>
                <a:effectLst/>
                <a:latin typeface="JetBrains Mono"/>
              </a:rPr>
              <a:t> impact stock values and </a:t>
            </a:r>
            <a:r>
              <a:rPr lang="fr-CH" dirty="0" err="1">
                <a:solidFill>
                  <a:srgbClr val="080808"/>
                </a:solidFill>
                <a:effectLst/>
                <a:latin typeface="JetBrains Mono"/>
              </a:rPr>
              <a:t>their</a:t>
            </a:r>
            <a:r>
              <a:rPr lang="fr-CH" dirty="0">
                <a:solidFill>
                  <a:srgbClr val="080808"/>
                </a:solidFill>
                <a:effectLst/>
                <a:latin typeface="JetBrains Mono"/>
              </a:rPr>
              <a:t> </a:t>
            </a:r>
            <a:r>
              <a:rPr lang="fr-CH" dirty="0" err="1">
                <a:solidFill>
                  <a:srgbClr val="080808"/>
                </a:solidFill>
                <a:effectLst/>
                <a:latin typeface="JetBrains Mono"/>
              </a:rPr>
              <a:t>correlations</a:t>
            </a:r>
            <a:r>
              <a:rPr lang="fr-CH" dirty="0">
                <a:solidFill>
                  <a:srgbClr val="080808"/>
                </a:solidFill>
                <a:effectLst/>
                <a:latin typeface="JetBrains Mono"/>
              </a:rPr>
              <a:t> </a:t>
            </a:r>
            <a:r>
              <a:rPr lang="fr-CH" dirty="0" err="1">
                <a:solidFill>
                  <a:srgbClr val="080808"/>
                </a:solidFill>
                <a:effectLst/>
                <a:latin typeface="JetBrains Mono"/>
              </a:rPr>
              <a:t>into</a:t>
            </a:r>
            <a:r>
              <a:rPr lang="fr-CH" dirty="0">
                <a:solidFill>
                  <a:srgbClr val="080808"/>
                </a:solidFill>
                <a:effectLst/>
                <a:latin typeface="JetBrains Mono"/>
              </a:rPr>
              <a:t> </a:t>
            </a:r>
            <a:r>
              <a:rPr lang="fr-CH" dirty="0" err="1">
                <a:solidFill>
                  <a:srgbClr val="080808"/>
                </a:solidFill>
                <a:effectLst/>
                <a:latin typeface="JetBrains Mono"/>
              </a:rPr>
              <a:t>account</a:t>
            </a:r>
            <a:r>
              <a:rPr lang="fr-CH" dirty="0">
                <a:solidFill>
                  <a:srgbClr val="080808"/>
                </a:solidFill>
                <a:effectLst/>
                <a:latin typeface="JetBrains Mono"/>
              </a:rPr>
              <a:t> (harder to </a:t>
            </a:r>
            <a:r>
              <a:rPr lang="fr-CH" dirty="0" err="1">
                <a:solidFill>
                  <a:srgbClr val="080808"/>
                </a:solidFill>
                <a:effectLst/>
                <a:latin typeface="JetBrains Mono"/>
              </a:rPr>
              <a:t>compute</a:t>
            </a:r>
            <a:r>
              <a:rPr lang="fr-CH" dirty="0">
                <a:solidFill>
                  <a:srgbClr val="080808"/>
                </a:solidFill>
                <a:effectLst/>
                <a:latin typeface="JetBrains Mono"/>
              </a:rPr>
              <a:t>)</a:t>
            </a:r>
            <a:br>
              <a:rPr lang="fr-CH" dirty="0">
                <a:solidFill>
                  <a:srgbClr val="080808"/>
                </a:solidFill>
                <a:effectLst/>
                <a:latin typeface="JetBrains Mono"/>
              </a:rPr>
            </a:br>
            <a:r>
              <a:rPr lang="fr-CH" dirty="0">
                <a:solidFill>
                  <a:srgbClr val="0033B3"/>
                </a:solidFill>
                <a:effectLst/>
                <a:latin typeface="JetBrains Mono"/>
              </a:rPr>
              <a:t>- </a:t>
            </a:r>
            <a:r>
              <a:rPr lang="fr-CH" dirty="0">
                <a:solidFill>
                  <a:srgbClr val="080808"/>
                </a:solidFill>
                <a:effectLst/>
                <a:latin typeface="JetBrains Mono"/>
              </a:rPr>
              <a:t>Model </a:t>
            </a:r>
            <a:r>
              <a:rPr lang="fr-CH" dirty="0" err="1">
                <a:solidFill>
                  <a:srgbClr val="080808"/>
                </a:solidFill>
                <a:effectLst/>
                <a:latin typeface="JetBrains Mono"/>
              </a:rPr>
              <a:t>parameters</a:t>
            </a:r>
            <a:r>
              <a:rPr lang="fr-CH" dirty="0">
                <a:solidFill>
                  <a:srgbClr val="080808"/>
                </a:solidFill>
                <a:effectLst/>
                <a:latin typeface="JetBrains Mono"/>
              </a:rPr>
              <a:t> can </a:t>
            </a:r>
            <a:r>
              <a:rPr lang="fr-CH" dirty="0" err="1">
                <a:solidFill>
                  <a:srgbClr val="080808"/>
                </a:solidFill>
                <a:effectLst/>
                <a:latin typeface="JetBrains Mono"/>
              </a:rPr>
              <a:t>also</a:t>
            </a:r>
            <a:r>
              <a:rPr lang="fr-CH" dirty="0">
                <a:solidFill>
                  <a:srgbClr val="080808"/>
                </a:solidFill>
                <a:effectLst/>
                <a:latin typeface="JetBrains Mono"/>
              </a:rPr>
              <a:t> </a:t>
            </a:r>
            <a:r>
              <a:rPr lang="fr-CH" dirty="0" err="1">
                <a:solidFill>
                  <a:srgbClr val="080808"/>
                </a:solidFill>
                <a:effectLst/>
                <a:latin typeface="JetBrains Mono"/>
              </a:rPr>
              <a:t>be</a:t>
            </a:r>
            <a:r>
              <a:rPr lang="fr-CH" dirty="0">
                <a:solidFill>
                  <a:srgbClr val="080808"/>
                </a:solidFill>
                <a:effectLst/>
                <a:latin typeface="JetBrains Mono"/>
              </a:rPr>
              <a:t> </a:t>
            </a:r>
            <a:r>
              <a:rPr lang="fr-CH" dirty="0" err="1">
                <a:solidFill>
                  <a:srgbClr val="080808"/>
                </a:solidFill>
                <a:effectLst/>
                <a:latin typeface="JetBrains Mono"/>
              </a:rPr>
              <a:t>updated</a:t>
            </a:r>
            <a:r>
              <a:rPr lang="fr-CH" dirty="0">
                <a:solidFill>
                  <a:srgbClr val="080808"/>
                </a:solidFill>
                <a:effectLst/>
                <a:latin typeface="JetBrains Mono"/>
              </a:rPr>
              <a:t> via machine </a:t>
            </a:r>
            <a:r>
              <a:rPr lang="fr-CH" dirty="0" err="1">
                <a:solidFill>
                  <a:srgbClr val="080808"/>
                </a:solidFill>
                <a:effectLst/>
                <a:latin typeface="JetBrains Mono"/>
              </a:rPr>
              <a:t>learning</a:t>
            </a:r>
            <a:r>
              <a:rPr lang="fr-CH" dirty="0">
                <a:solidFill>
                  <a:srgbClr val="080808"/>
                </a:solidFill>
                <a:effectLst/>
                <a:latin typeface="JetBrains Mono"/>
              </a:rPr>
              <a:t> and optimisation techniques (</a:t>
            </a:r>
            <a:r>
              <a:rPr lang="fr-CH" dirty="0" err="1">
                <a:solidFill>
                  <a:srgbClr val="080808"/>
                </a:solidFill>
                <a:effectLst/>
                <a:latin typeface="JetBrains Mono"/>
              </a:rPr>
              <a:t>next</a:t>
            </a:r>
            <a:r>
              <a:rPr lang="fr-CH" dirty="0">
                <a:solidFill>
                  <a:srgbClr val="080808"/>
                </a:solidFill>
                <a:effectLst/>
                <a:latin typeface="JetBrains Mono"/>
              </a:rPr>
              <a:t> </a:t>
            </a:r>
            <a:r>
              <a:rPr lang="fr-CH" dirty="0" err="1">
                <a:solidFill>
                  <a:srgbClr val="080808"/>
                </a:solidFill>
                <a:effectLst/>
                <a:latin typeface="JetBrains Mono"/>
              </a:rPr>
              <a:t>step</a:t>
            </a:r>
            <a:r>
              <a:rPr lang="fr-CH" dirty="0">
                <a:solidFill>
                  <a:srgbClr val="080808"/>
                </a:solidFill>
                <a:effectLst/>
                <a:latin typeface="JetBrains Mono"/>
              </a:rPr>
              <a:t> of </a:t>
            </a:r>
            <a:r>
              <a:rPr lang="fr-CH" dirty="0" err="1">
                <a:solidFill>
                  <a:srgbClr val="080808"/>
                </a:solidFill>
                <a:effectLst/>
                <a:latin typeface="JetBrains Mono"/>
              </a:rPr>
              <a:t>this</a:t>
            </a:r>
            <a:r>
              <a:rPr lang="fr-CH" dirty="0">
                <a:solidFill>
                  <a:srgbClr val="080808"/>
                </a:solidFill>
                <a:effectLst/>
                <a:latin typeface="JetBrains Mono"/>
              </a:rPr>
              <a:t> </a:t>
            </a:r>
            <a:r>
              <a:rPr lang="fr-CH" dirty="0" err="1">
                <a:solidFill>
                  <a:srgbClr val="080808"/>
                </a:solidFill>
                <a:effectLst/>
                <a:latin typeface="JetBrains Mono"/>
              </a:rPr>
              <a:t>study</a:t>
            </a:r>
            <a:r>
              <a:rPr lang="fr-CH" dirty="0">
                <a:solidFill>
                  <a:srgbClr val="080808"/>
                </a:solidFill>
                <a:effectLst/>
                <a:latin typeface="JetBrains Mono"/>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solidFill>
                  <a:srgbClr val="080808"/>
                </a:solidFill>
                <a:effectLst/>
                <a:latin typeface="JetBrains Mono"/>
              </a:rPr>
              <a:t>Financial </a:t>
            </a:r>
            <a:r>
              <a:rPr lang="fr-CH" dirty="0" err="1">
                <a:solidFill>
                  <a:srgbClr val="080808"/>
                </a:solidFill>
                <a:effectLst/>
                <a:latin typeface="JetBrains Mono"/>
              </a:rPr>
              <a:t>markets</a:t>
            </a:r>
            <a:r>
              <a:rPr lang="fr-CH" dirty="0">
                <a:solidFill>
                  <a:srgbClr val="080808"/>
                </a:solidFill>
                <a:effectLst/>
                <a:latin typeface="JetBrains Mono"/>
              </a:rPr>
              <a:t> can move in </a:t>
            </a:r>
            <a:r>
              <a:rPr lang="fr-CH" dirty="0" err="1">
                <a:solidFill>
                  <a:srgbClr val="080808"/>
                </a:solidFill>
                <a:effectLst/>
                <a:latin typeface="JetBrains Mono"/>
              </a:rPr>
              <a:t>any</a:t>
            </a:r>
            <a:r>
              <a:rPr lang="fr-CH" dirty="0">
                <a:solidFill>
                  <a:srgbClr val="080808"/>
                </a:solidFill>
                <a:effectLst/>
                <a:latin typeface="JetBrains Mono"/>
              </a:rPr>
              <a:t> direction and </a:t>
            </a:r>
            <a:r>
              <a:rPr lang="fr-CH" dirty="0" err="1">
                <a:solidFill>
                  <a:srgbClr val="080808"/>
                </a:solidFill>
                <a:effectLst/>
                <a:latin typeface="JetBrains Mono"/>
              </a:rPr>
              <a:t>this</a:t>
            </a:r>
            <a:r>
              <a:rPr lang="fr-CH" dirty="0">
                <a:solidFill>
                  <a:srgbClr val="080808"/>
                </a:solidFill>
                <a:effectLst/>
                <a:latin typeface="JetBrains Mono"/>
              </a:rPr>
              <a:t> </a:t>
            </a:r>
            <a:r>
              <a:rPr lang="fr-CH" dirty="0" err="1">
                <a:solidFill>
                  <a:srgbClr val="080808"/>
                </a:solidFill>
                <a:effectLst/>
                <a:latin typeface="JetBrains Mono"/>
              </a:rPr>
              <a:t>makes</a:t>
            </a:r>
            <a:r>
              <a:rPr lang="fr-CH" dirty="0">
                <a:solidFill>
                  <a:srgbClr val="080808"/>
                </a:solidFill>
                <a:effectLst/>
                <a:latin typeface="JetBrains Mono"/>
              </a:rPr>
              <a:t> </a:t>
            </a:r>
            <a:r>
              <a:rPr lang="fr-CH" dirty="0" err="1">
                <a:solidFill>
                  <a:srgbClr val="080808"/>
                </a:solidFill>
                <a:effectLst/>
                <a:latin typeface="JetBrains Mono"/>
              </a:rPr>
              <a:t>it</a:t>
            </a:r>
            <a:r>
              <a:rPr lang="fr-CH" dirty="0">
                <a:solidFill>
                  <a:srgbClr val="080808"/>
                </a:solidFill>
                <a:effectLst/>
                <a:latin typeface="JetBrains Mono"/>
              </a:rPr>
              <a:t> </a:t>
            </a:r>
            <a:r>
              <a:rPr lang="fr-CH" dirty="0" err="1">
                <a:solidFill>
                  <a:srgbClr val="080808"/>
                </a:solidFill>
                <a:effectLst/>
                <a:latin typeface="JetBrains Mono"/>
              </a:rPr>
              <a:t>very</a:t>
            </a:r>
            <a:r>
              <a:rPr lang="fr-CH" dirty="0">
                <a:solidFill>
                  <a:srgbClr val="080808"/>
                </a:solidFill>
                <a:effectLst/>
                <a:latin typeface="JetBrains Mono"/>
              </a:rPr>
              <a:t> hard, if not impossible, to </a:t>
            </a:r>
            <a:r>
              <a:rPr lang="fr-CH" dirty="0" err="1">
                <a:solidFill>
                  <a:srgbClr val="080808"/>
                </a:solidFill>
                <a:effectLst/>
                <a:latin typeface="JetBrains Mono"/>
              </a:rPr>
              <a:t>accurately</a:t>
            </a:r>
            <a:r>
              <a:rPr lang="fr-CH" dirty="0">
                <a:solidFill>
                  <a:srgbClr val="080808"/>
                </a:solidFill>
                <a:effectLst/>
                <a:latin typeface="JetBrains Mono"/>
              </a:rPr>
              <a:t> </a:t>
            </a:r>
            <a:r>
              <a:rPr lang="fr-CH" dirty="0" err="1">
                <a:solidFill>
                  <a:srgbClr val="080808"/>
                </a:solidFill>
                <a:effectLst/>
                <a:latin typeface="JetBrains Mono"/>
              </a:rPr>
              <a:t>predict</a:t>
            </a:r>
            <a:r>
              <a:rPr lang="fr-CH" dirty="0">
                <a:solidFill>
                  <a:srgbClr val="080808"/>
                </a:solidFill>
                <a:effectLst/>
                <a:latin typeface="JetBrains Mono"/>
              </a:rPr>
              <a:t> exchange rates. </a:t>
            </a:r>
            <a:r>
              <a:rPr lang="fr-CH" dirty="0" err="1">
                <a:solidFill>
                  <a:srgbClr val="080808"/>
                </a:solidFill>
                <a:effectLst/>
                <a:latin typeface="JetBrains Mono"/>
              </a:rPr>
              <a:t>Having</a:t>
            </a:r>
            <a:r>
              <a:rPr lang="fr-CH" dirty="0">
                <a:solidFill>
                  <a:srgbClr val="080808"/>
                </a:solidFill>
                <a:effectLst/>
                <a:latin typeface="JetBrains Mono"/>
              </a:rPr>
              <a:t> </a:t>
            </a:r>
            <a:r>
              <a:rPr lang="fr-CH" dirty="0" err="1">
                <a:solidFill>
                  <a:srgbClr val="080808"/>
                </a:solidFill>
                <a:effectLst/>
                <a:latin typeface="JetBrains Mono"/>
              </a:rPr>
              <a:t>said</a:t>
            </a:r>
            <a:r>
              <a:rPr lang="fr-CH" dirty="0">
                <a:solidFill>
                  <a:srgbClr val="080808"/>
                </a:solidFill>
                <a:effectLst/>
                <a:latin typeface="JetBrains Mono"/>
              </a:rPr>
              <a:t> </a:t>
            </a:r>
            <a:r>
              <a:rPr lang="fr-CH" dirty="0" err="1">
                <a:solidFill>
                  <a:srgbClr val="080808"/>
                </a:solidFill>
                <a:effectLst/>
                <a:latin typeface="JetBrains Mono"/>
              </a:rPr>
              <a:t>that</a:t>
            </a:r>
            <a:r>
              <a:rPr lang="fr-CH" dirty="0">
                <a:solidFill>
                  <a:srgbClr val="080808"/>
                </a:solidFill>
                <a:effectLst/>
                <a:latin typeface="JetBrains Mono"/>
              </a:rPr>
              <a:t>, the sole </a:t>
            </a:r>
            <a:r>
              <a:rPr lang="fr-CH" dirty="0" err="1">
                <a:solidFill>
                  <a:srgbClr val="080808"/>
                </a:solidFill>
                <a:effectLst/>
                <a:latin typeface="JetBrains Mono"/>
              </a:rPr>
              <a:t>purpose</a:t>
            </a:r>
            <a:r>
              <a:rPr lang="fr-CH" dirty="0">
                <a:solidFill>
                  <a:srgbClr val="080808"/>
                </a:solidFill>
                <a:effectLst/>
                <a:latin typeface="JetBrains Mono"/>
              </a:rPr>
              <a:t> of </a:t>
            </a:r>
            <a:r>
              <a:rPr lang="fr-CH" dirty="0" err="1">
                <a:solidFill>
                  <a:srgbClr val="080808"/>
                </a:solidFill>
                <a:effectLst/>
                <a:latin typeface="JetBrains Mono"/>
              </a:rPr>
              <a:t>forecasting</a:t>
            </a:r>
            <a:r>
              <a:rPr lang="fr-CH" dirty="0">
                <a:solidFill>
                  <a:srgbClr val="080808"/>
                </a:solidFill>
                <a:effectLst/>
                <a:latin typeface="JetBrains Mono"/>
              </a:rPr>
              <a:t> exchange rates via ARIMA </a:t>
            </a:r>
            <a:r>
              <a:rPr lang="fr-CH" dirty="0" err="1">
                <a:solidFill>
                  <a:srgbClr val="080808"/>
                </a:solidFill>
                <a:effectLst/>
                <a:latin typeface="JetBrains Mono"/>
              </a:rPr>
              <a:t>is</a:t>
            </a:r>
            <a:r>
              <a:rPr lang="fr-CH" dirty="0">
                <a:solidFill>
                  <a:srgbClr val="080808"/>
                </a:solidFill>
                <a:effectLst/>
                <a:latin typeface="JetBrains Mono"/>
              </a:rPr>
              <a:t> to help us in </a:t>
            </a:r>
            <a:r>
              <a:rPr lang="fr-CH" dirty="0" err="1">
                <a:solidFill>
                  <a:srgbClr val="080808"/>
                </a:solidFill>
                <a:effectLst/>
                <a:latin typeface="JetBrains Mono"/>
              </a:rPr>
              <a:t>taking</a:t>
            </a:r>
            <a:r>
              <a:rPr lang="fr-CH" dirty="0">
                <a:solidFill>
                  <a:srgbClr val="080808"/>
                </a:solidFill>
                <a:effectLst/>
                <a:latin typeface="JetBrains Mono"/>
              </a:rPr>
              <a:t> </a:t>
            </a:r>
            <a:r>
              <a:rPr lang="fr-CH" dirty="0" err="1">
                <a:solidFill>
                  <a:srgbClr val="080808"/>
                </a:solidFill>
                <a:effectLst/>
                <a:latin typeface="JetBrains Mono"/>
              </a:rPr>
              <a:t>calculated</a:t>
            </a:r>
            <a:r>
              <a:rPr lang="fr-CH" dirty="0">
                <a:solidFill>
                  <a:srgbClr val="080808"/>
                </a:solidFill>
                <a:effectLst/>
                <a:latin typeface="JetBrains Mono"/>
              </a:rPr>
              <a:t> </a:t>
            </a:r>
            <a:r>
              <a:rPr lang="fr-CH" dirty="0" err="1">
                <a:solidFill>
                  <a:srgbClr val="080808"/>
                </a:solidFill>
                <a:effectLst/>
                <a:latin typeface="JetBrains Mono"/>
              </a:rPr>
              <a:t>decisions</a:t>
            </a:r>
            <a:r>
              <a:rPr lang="fr-CH" dirty="0">
                <a:solidFill>
                  <a:srgbClr val="080808"/>
                </a:solidFill>
                <a:effectLst/>
                <a:latin typeface="JetBrains Mono"/>
              </a:rPr>
              <a:t> </a:t>
            </a:r>
            <a:r>
              <a:rPr lang="fr-CH" dirty="0" err="1">
                <a:solidFill>
                  <a:srgbClr val="080808"/>
                </a:solidFill>
                <a:effectLst/>
                <a:latin typeface="JetBrains Mono"/>
              </a:rPr>
              <a:t>that</a:t>
            </a:r>
            <a:r>
              <a:rPr lang="fr-CH" dirty="0">
                <a:solidFill>
                  <a:srgbClr val="080808"/>
                </a:solidFill>
                <a:effectLst/>
                <a:latin typeface="JetBrains Mono"/>
              </a:rPr>
              <a:t> maximise </a:t>
            </a:r>
            <a:r>
              <a:rPr lang="fr-CH" dirty="0" err="1">
                <a:solidFill>
                  <a:srgbClr val="080808"/>
                </a:solidFill>
                <a:effectLst/>
                <a:latin typeface="JetBrains Mono"/>
              </a:rPr>
              <a:t>returns</a:t>
            </a:r>
            <a:r>
              <a:rPr lang="fr-CH" dirty="0">
                <a:solidFill>
                  <a:srgbClr val="080808"/>
                </a:solidFill>
                <a:effectLst/>
                <a:latin typeface="JetBrains Mono"/>
              </a:rPr>
              <a:t> and minimise </a:t>
            </a:r>
            <a:r>
              <a:rPr lang="fr-CH" dirty="0" err="1">
                <a:solidFill>
                  <a:srgbClr val="080808"/>
                </a:solidFill>
                <a:effectLst/>
                <a:latin typeface="JetBrains Mono"/>
              </a:rPr>
              <a:t>risks</a:t>
            </a:r>
            <a:r>
              <a:rPr lang="fr-CH" dirty="0">
                <a:solidFill>
                  <a:srgbClr val="080808"/>
                </a:solidFill>
                <a:effectLst/>
                <a:latin typeface="JetBrains Mono"/>
              </a:rPr>
              <a:t>. </a:t>
            </a:r>
            <a:r>
              <a:rPr lang="fr-CH" dirty="0" err="1">
                <a:solidFill>
                  <a:srgbClr val="080808"/>
                </a:solidFill>
                <a:effectLst/>
                <a:latin typeface="JetBrains Mono"/>
              </a:rPr>
              <a:t>Forecasted</a:t>
            </a:r>
            <a:r>
              <a:rPr lang="fr-CH" dirty="0">
                <a:solidFill>
                  <a:srgbClr val="080808"/>
                </a:solidFill>
                <a:effectLst/>
                <a:latin typeface="JetBrains Mono"/>
              </a:rPr>
              <a:t> exchange rates are </a:t>
            </a:r>
            <a:r>
              <a:rPr lang="fr-CH" dirty="0" err="1">
                <a:solidFill>
                  <a:srgbClr val="080808"/>
                </a:solidFill>
                <a:effectLst/>
                <a:latin typeface="JetBrains Mono"/>
              </a:rPr>
              <a:t>dependent</a:t>
            </a:r>
            <a:r>
              <a:rPr lang="fr-CH" dirty="0">
                <a:solidFill>
                  <a:srgbClr val="080808"/>
                </a:solidFill>
                <a:effectLst/>
                <a:latin typeface="JetBrains Mono"/>
              </a:rPr>
              <a:t> on the </a:t>
            </a:r>
            <a:r>
              <a:rPr lang="fr-CH" dirty="0" err="1">
                <a:solidFill>
                  <a:srgbClr val="080808"/>
                </a:solidFill>
                <a:effectLst/>
                <a:latin typeface="JetBrains Mono"/>
              </a:rPr>
              <a:t>assumptions</a:t>
            </a:r>
            <a:r>
              <a:rPr lang="fr-CH" dirty="0">
                <a:solidFill>
                  <a:srgbClr val="080808"/>
                </a:solidFill>
                <a:effectLst/>
                <a:latin typeface="JetBrains Mono"/>
              </a:rPr>
              <a:t> </a:t>
            </a:r>
            <a:r>
              <a:rPr lang="fr-CH" dirty="0" err="1">
                <a:solidFill>
                  <a:srgbClr val="080808"/>
                </a:solidFill>
                <a:effectLst/>
                <a:latin typeface="JetBrains Mono"/>
              </a:rPr>
              <a:t>imposed</a:t>
            </a:r>
            <a:r>
              <a:rPr lang="fr-CH" dirty="0">
                <a:solidFill>
                  <a:srgbClr val="080808"/>
                </a:solidFill>
                <a:effectLst/>
                <a:latin typeface="JetBrains Mono"/>
              </a:rPr>
              <a:t> by ARIMA model </a:t>
            </a:r>
            <a:r>
              <a:rPr lang="fr-CH" dirty="0" err="1">
                <a:solidFill>
                  <a:srgbClr val="080808"/>
                </a:solidFill>
                <a:effectLst/>
                <a:latin typeface="JetBrains Mono"/>
              </a:rPr>
              <a:t>which</a:t>
            </a:r>
            <a:r>
              <a:rPr lang="fr-CH" dirty="0">
                <a:solidFill>
                  <a:srgbClr val="080808"/>
                </a:solidFill>
                <a:effectLst/>
                <a:latin typeface="JetBrains Mono"/>
              </a:rPr>
              <a:t> are </a:t>
            </a:r>
            <a:r>
              <a:rPr lang="fr-CH" dirty="0" err="1">
                <a:solidFill>
                  <a:srgbClr val="080808"/>
                </a:solidFill>
                <a:effectLst/>
                <a:latin typeface="JetBrains Mono"/>
              </a:rPr>
              <a:t>based</a:t>
            </a:r>
            <a:r>
              <a:rPr lang="fr-CH" dirty="0">
                <a:solidFill>
                  <a:srgbClr val="080808"/>
                </a:solidFill>
                <a:effectLst/>
                <a:latin typeface="JetBrains Mono"/>
              </a:rPr>
              <a:t> on auto </a:t>
            </a:r>
            <a:r>
              <a:rPr lang="fr-CH" dirty="0" err="1">
                <a:solidFill>
                  <a:srgbClr val="080808"/>
                </a:solidFill>
                <a:effectLst/>
                <a:latin typeface="JetBrains Mono"/>
              </a:rPr>
              <a:t>regression</a:t>
            </a:r>
            <a:r>
              <a:rPr lang="fr-CH" dirty="0">
                <a:solidFill>
                  <a:srgbClr val="080808"/>
                </a:solidFill>
                <a:effectLst/>
                <a:latin typeface="JetBrains Mono"/>
              </a:rPr>
              <a:t>, </a:t>
            </a:r>
            <a:r>
              <a:rPr lang="fr-CH" dirty="0" err="1">
                <a:solidFill>
                  <a:srgbClr val="080808"/>
                </a:solidFill>
                <a:effectLst/>
                <a:latin typeface="JetBrains Mono"/>
              </a:rPr>
              <a:t>integrated</a:t>
            </a:r>
            <a:r>
              <a:rPr lang="fr-CH" dirty="0">
                <a:solidFill>
                  <a:srgbClr val="080808"/>
                </a:solidFill>
                <a:effectLst/>
                <a:latin typeface="JetBrains Mono"/>
              </a:rPr>
              <a:t> and </a:t>
            </a:r>
            <a:r>
              <a:rPr lang="fr-CH" dirty="0" err="1">
                <a:solidFill>
                  <a:srgbClr val="080808"/>
                </a:solidFill>
                <a:effectLst/>
                <a:latin typeface="JetBrains Mono"/>
              </a:rPr>
              <a:t>moving</a:t>
            </a:r>
            <a:r>
              <a:rPr lang="fr-CH" dirty="0">
                <a:solidFill>
                  <a:srgbClr val="080808"/>
                </a:solidFill>
                <a:effectLst/>
                <a:latin typeface="JetBrains Mono"/>
              </a:rPr>
              <a:t> </a:t>
            </a:r>
            <a:r>
              <a:rPr lang="fr-CH" dirty="0" err="1">
                <a:solidFill>
                  <a:srgbClr val="080808"/>
                </a:solidFill>
                <a:effectLst/>
                <a:latin typeface="JetBrains Mono"/>
              </a:rPr>
              <a:t>average</a:t>
            </a:r>
            <a:r>
              <a:rPr lang="fr-CH" dirty="0">
                <a:solidFill>
                  <a:srgbClr val="080808"/>
                </a:solidFill>
                <a:effectLst/>
                <a:latin typeface="JetBrains Mono"/>
              </a:rPr>
              <a:t> concepts.</a:t>
            </a:r>
            <a:br>
              <a:rPr lang="fr-CH" dirty="0">
                <a:solidFill>
                  <a:srgbClr val="080808"/>
                </a:solidFill>
                <a:effectLst/>
                <a:latin typeface="JetBrains Mono"/>
              </a:rPr>
            </a:br>
            <a:br>
              <a:rPr lang="fr-CH" dirty="0">
                <a:solidFill>
                  <a:srgbClr val="080808"/>
                </a:solidFill>
                <a:effectLst/>
                <a:latin typeface="JetBrains Mono"/>
              </a:rPr>
            </a:br>
            <a:r>
              <a:rPr lang="fr-CH" dirty="0">
                <a:solidFill>
                  <a:srgbClr val="080808"/>
                </a:solidFill>
                <a:effectLst/>
                <a:latin typeface="JetBrains Mono"/>
              </a:rPr>
              <a:t>ARIMA </a:t>
            </a:r>
            <a:r>
              <a:rPr lang="fr-CH" dirty="0" err="1">
                <a:solidFill>
                  <a:srgbClr val="080808"/>
                </a:solidFill>
                <a:effectLst/>
                <a:latin typeface="JetBrains Mono"/>
              </a:rPr>
              <a:t>is</a:t>
            </a:r>
            <a:r>
              <a:rPr lang="fr-CH" dirty="0">
                <a:solidFill>
                  <a:srgbClr val="080808"/>
                </a:solidFill>
                <a:effectLst/>
                <a:latin typeface="JetBrains Mono"/>
              </a:rPr>
              <a:t> a simple </a:t>
            </a:r>
            <a:r>
              <a:rPr lang="fr-CH" dirty="0" err="1">
                <a:solidFill>
                  <a:srgbClr val="080808"/>
                </a:solidFill>
                <a:effectLst/>
                <a:latin typeface="JetBrains Mono"/>
              </a:rPr>
              <a:t>yet</a:t>
            </a:r>
            <a:r>
              <a:rPr lang="fr-CH" dirty="0">
                <a:solidFill>
                  <a:srgbClr val="080808"/>
                </a:solidFill>
                <a:effectLst/>
                <a:latin typeface="JetBrains Mono"/>
              </a:rPr>
              <a:t> </a:t>
            </a:r>
            <a:r>
              <a:rPr lang="fr-CH" dirty="0" err="1">
                <a:solidFill>
                  <a:srgbClr val="080808"/>
                </a:solidFill>
                <a:effectLst/>
                <a:latin typeface="JetBrains Mono"/>
              </a:rPr>
              <a:t>powerful</a:t>
            </a:r>
            <a:r>
              <a:rPr lang="fr-CH" dirty="0">
                <a:solidFill>
                  <a:srgbClr val="080808"/>
                </a:solidFill>
                <a:effectLst/>
                <a:latin typeface="JetBrains Mono"/>
              </a:rPr>
              <a:t> model. It assumes </a:t>
            </a:r>
            <a:r>
              <a:rPr lang="fr-CH" dirty="0" err="1">
                <a:solidFill>
                  <a:srgbClr val="080808"/>
                </a:solidFill>
                <a:effectLst/>
                <a:latin typeface="JetBrains Mono"/>
              </a:rPr>
              <a:t>that</a:t>
            </a:r>
            <a:r>
              <a:rPr lang="fr-CH" dirty="0">
                <a:solidFill>
                  <a:srgbClr val="080808"/>
                </a:solidFill>
                <a:effectLst/>
                <a:latin typeface="JetBrains Mono"/>
              </a:rPr>
              <a:t> the </a:t>
            </a:r>
            <a:r>
              <a:rPr lang="fr-CH" dirty="0" err="1">
                <a:solidFill>
                  <a:srgbClr val="080808"/>
                </a:solidFill>
                <a:effectLst/>
                <a:latin typeface="JetBrains Mono"/>
              </a:rPr>
              <a:t>historic</a:t>
            </a:r>
            <a:r>
              <a:rPr lang="fr-CH" dirty="0">
                <a:solidFill>
                  <a:srgbClr val="080808"/>
                </a:solidFill>
                <a:effectLst/>
                <a:latin typeface="JetBrains Mono"/>
              </a:rPr>
              <a:t> values </a:t>
            </a:r>
            <a:r>
              <a:rPr lang="fr-CH" dirty="0" err="1">
                <a:solidFill>
                  <a:srgbClr val="080808"/>
                </a:solidFill>
                <a:effectLst/>
                <a:latin typeface="JetBrains Mono"/>
              </a:rPr>
              <a:t>dictate</a:t>
            </a:r>
            <a:r>
              <a:rPr lang="fr-CH" dirty="0">
                <a:solidFill>
                  <a:srgbClr val="080808"/>
                </a:solidFill>
                <a:effectLst/>
                <a:latin typeface="JetBrains Mono"/>
              </a:rPr>
              <a:t> </a:t>
            </a:r>
            <a:r>
              <a:rPr lang="fr-CH" dirty="0" err="1">
                <a:solidFill>
                  <a:srgbClr val="080808"/>
                </a:solidFill>
                <a:effectLst/>
                <a:latin typeface="JetBrains Mono"/>
              </a:rPr>
              <a:t>behaviour</a:t>
            </a:r>
            <a:r>
              <a:rPr lang="fr-CH" dirty="0">
                <a:solidFill>
                  <a:srgbClr val="080808"/>
                </a:solidFill>
                <a:effectLst/>
                <a:latin typeface="JetBrains Mono"/>
              </a:rPr>
              <a:t> of </a:t>
            </a:r>
            <a:r>
              <a:rPr lang="fr-CH" dirty="0" err="1">
                <a:solidFill>
                  <a:srgbClr val="080808"/>
                </a:solidFill>
                <a:effectLst/>
                <a:latin typeface="JetBrains Mono"/>
              </a:rPr>
              <a:t>present</a:t>
            </a:r>
            <a:r>
              <a:rPr lang="fr-CH" dirty="0">
                <a:solidFill>
                  <a:srgbClr val="080808"/>
                </a:solidFill>
                <a:effectLst/>
                <a:latin typeface="JetBrains Mono"/>
              </a:rPr>
              <a:t>. It </a:t>
            </a:r>
            <a:r>
              <a:rPr lang="fr-CH" dirty="0" err="1">
                <a:solidFill>
                  <a:srgbClr val="080808"/>
                </a:solidFill>
                <a:effectLst/>
                <a:latin typeface="JetBrains Mono"/>
              </a:rPr>
              <a:t>also</a:t>
            </a:r>
            <a:r>
              <a:rPr lang="fr-CH" dirty="0">
                <a:solidFill>
                  <a:srgbClr val="080808"/>
                </a:solidFill>
                <a:effectLst/>
                <a:latin typeface="JetBrains Mono"/>
              </a:rPr>
              <a:t> assumes </a:t>
            </a:r>
            <a:r>
              <a:rPr lang="fr-CH" dirty="0" err="1">
                <a:solidFill>
                  <a:srgbClr val="080808"/>
                </a:solidFill>
                <a:effectLst/>
                <a:latin typeface="JetBrains Mono"/>
              </a:rPr>
              <a:t>that</a:t>
            </a:r>
            <a:r>
              <a:rPr lang="fr-CH" dirty="0">
                <a:solidFill>
                  <a:srgbClr val="080808"/>
                </a:solidFill>
                <a:effectLst/>
                <a:latin typeface="JetBrains Mono"/>
              </a:rPr>
              <a:t> the data </a:t>
            </a:r>
            <a:r>
              <a:rPr lang="fr-CH" dirty="0" err="1">
                <a:solidFill>
                  <a:srgbClr val="080808"/>
                </a:solidFill>
                <a:effectLst/>
                <a:latin typeface="JetBrains Mono"/>
              </a:rPr>
              <a:t>does</a:t>
            </a:r>
            <a:r>
              <a:rPr lang="fr-CH" dirty="0">
                <a:solidFill>
                  <a:srgbClr val="080808"/>
                </a:solidFill>
                <a:effectLst/>
                <a:latin typeface="JetBrains Mono"/>
              </a:rPr>
              <a:t> not </a:t>
            </a:r>
            <a:r>
              <a:rPr lang="fr-CH" dirty="0" err="1">
                <a:solidFill>
                  <a:srgbClr val="080808"/>
                </a:solidFill>
                <a:effectLst/>
                <a:latin typeface="JetBrains Mono"/>
              </a:rPr>
              <a:t>contain</a:t>
            </a:r>
            <a:r>
              <a:rPr lang="fr-CH" dirty="0">
                <a:solidFill>
                  <a:srgbClr val="080808"/>
                </a:solidFill>
                <a:effectLst/>
                <a:latin typeface="JetBrains Mono"/>
              </a:rPr>
              <a:t> anomalies, </a:t>
            </a:r>
            <a:r>
              <a:rPr lang="fr-CH" dirty="0" err="1">
                <a:solidFill>
                  <a:srgbClr val="080808"/>
                </a:solidFill>
                <a:effectLst/>
                <a:latin typeface="JetBrains Mono"/>
              </a:rPr>
              <a:t>is</a:t>
            </a:r>
            <a:r>
              <a:rPr lang="fr-CH" dirty="0">
                <a:solidFill>
                  <a:srgbClr val="080808"/>
                </a:solidFill>
                <a:effectLst/>
                <a:latin typeface="JetBrains Mono"/>
              </a:rPr>
              <a:t> </a:t>
            </a:r>
            <a:r>
              <a:rPr lang="fr-CH" dirty="0" err="1">
                <a:solidFill>
                  <a:srgbClr val="080808"/>
                </a:solidFill>
                <a:effectLst/>
                <a:latin typeface="JetBrains Mono"/>
              </a:rPr>
              <a:t>stationary</a:t>
            </a:r>
            <a:r>
              <a:rPr lang="fr-CH" dirty="0">
                <a:solidFill>
                  <a:srgbClr val="080808"/>
                </a:solidFill>
                <a:effectLst/>
                <a:latin typeface="JetBrains Mono"/>
              </a:rPr>
              <a:t> and model </a:t>
            </a:r>
            <a:r>
              <a:rPr lang="fr-CH" dirty="0" err="1">
                <a:solidFill>
                  <a:srgbClr val="080808"/>
                </a:solidFill>
                <a:effectLst/>
                <a:latin typeface="JetBrains Mono"/>
              </a:rPr>
              <a:t>parameters</a:t>
            </a:r>
            <a:r>
              <a:rPr lang="fr-CH" dirty="0">
                <a:solidFill>
                  <a:srgbClr val="080808"/>
                </a:solidFill>
                <a:effectLst/>
                <a:latin typeface="JetBrains Mono"/>
              </a:rPr>
              <a:t> </a:t>
            </a:r>
            <a:r>
              <a:rPr lang="fr-CH" dirty="0" err="1">
                <a:solidFill>
                  <a:srgbClr val="080808"/>
                </a:solidFill>
                <a:effectLst/>
                <a:latin typeface="JetBrains Mono"/>
              </a:rPr>
              <a:t>along</a:t>
            </a:r>
            <a:r>
              <a:rPr lang="fr-CH" dirty="0">
                <a:solidFill>
                  <a:srgbClr val="080808"/>
                </a:solidFill>
                <a:effectLst/>
                <a:latin typeface="JetBrains Mono"/>
              </a:rPr>
              <a:t> </a:t>
            </a:r>
            <a:r>
              <a:rPr lang="fr-CH" dirty="0" err="1">
                <a:solidFill>
                  <a:srgbClr val="080808"/>
                </a:solidFill>
                <a:effectLst/>
                <a:latin typeface="JetBrains Mono"/>
              </a:rPr>
              <a:t>with</a:t>
            </a:r>
            <a:r>
              <a:rPr lang="fr-CH" dirty="0">
                <a:solidFill>
                  <a:srgbClr val="080808"/>
                </a:solidFill>
                <a:effectLst/>
                <a:latin typeface="JetBrains Mono"/>
              </a:rPr>
              <a:t> </a:t>
            </a:r>
            <a:r>
              <a:rPr lang="fr-CH" dirty="0" err="1">
                <a:solidFill>
                  <a:srgbClr val="080808"/>
                </a:solidFill>
                <a:effectLst/>
                <a:latin typeface="JetBrains Mono"/>
              </a:rPr>
              <a:t>error</a:t>
            </a:r>
            <a:r>
              <a:rPr lang="fr-CH" dirty="0">
                <a:solidFill>
                  <a:srgbClr val="080808"/>
                </a:solidFill>
                <a:effectLst/>
                <a:latin typeface="JetBrains Mono"/>
              </a:rPr>
              <a:t> </a:t>
            </a:r>
            <a:r>
              <a:rPr lang="fr-CH" dirty="0" err="1">
                <a:solidFill>
                  <a:srgbClr val="080808"/>
                </a:solidFill>
                <a:effectLst/>
                <a:latin typeface="JetBrains Mono"/>
              </a:rPr>
              <a:t>term</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constant.</a:t>
            </a:r>
            <a:br>
              <a:rPr lang="fr-CH" dirty="0">
                <a:solidFill>
                  <a:srgbClr val="080808"/>
                </a:solidFill>
                <a:effectLst/>
                <a:latin typeface="JetBrains Mono"/>
              </a:rPr>
            </a:br>
            <a:br>
              <a:rPr lang="fr-CH" dirty="0">
                <a:solidFill>
                  <a:srgbClr val="080808"/>
                </a:solidFill>
                <a:effectLst/>
                <a:latin typeface="JetBrains Mono"/>
              </a:rPr>
            </a:br>
            <a:r>
              <a:rPr lang="fr-CH" dirty="0" err="1">
                <a:solidFill>
                  <a:srgbClr val="080808"/>
                </a:solidFill>
                <a:effectLst/>
                <a:latin typeface="JetBrains Mono"/>
              </a:rPr>
              <a:t>Although</a:t>
            </a:r>
            <a:r>
              <a:rPr lang="fr-CH" dirty="0">
                <a:solidFill>
                  <a:srgbClr val="080808"/>
                </a:solidFill>
                <a:effectLst/>
                <a:latin typeface="JetBrains Mono"/>
              </a:rPr>
              <a:t> ARIMA </a:t>
            </a:r>
            <a:r>
              <a:rPr lang="fr-CH" dirty="0" err="1">
                <a:solidFill>
                  <a:srgbClr val="080808"/>
                </a:solidFill>
                <a:effectLst/>
                <a:latin typeface="JetBrains Mono"/>
              </a:rPr>
              <a:t>does</a:t>
            </a:r>
            <a:r>
              <a:rPr lang="fr-CH" dirty="0">
                <a:solidFill>
                  <a:srgbClr val="080808"/>
                </a:solidFill>
                <a:effectLst/>
                <a:latin typeface="JetBrains Mono"/>
              </a:rPr>
              <a:t> not </a:t>
            </a:r>
            <a:r>
              <a:rPr lang="fr-CH" dirty="0" err="1">
                <a:solidFill>
                  <a:srgbClr val="080808"/>
                </a:solidFill>
                <a:effectLst/>
                <a:latin typeface="JetBrains Mono"/>
              </a:rPr>
              <a:t>take</a:t>
            </a:r>
            <a:r>
              <a:rPr lang="fr-CH" dirty="0">
                <a:solidFill>
                  <a:srgbClr val="080808"/>
                </a:solidFill>
                <a:effectLst/>
                <a:latin typeface="JetBrains Mono"/>
              </a:rPr>
              <a:t> stresses in </a:t>
            </a:r>
            <a:r>
              <a:rPr lang="fr-CH" dirty="0" err="1">
                <a:solidFill>
                  <a:srgbClr val="080808"/>
                </a:solidFill>
                <a:effectLst/>
                <a:latin typeface="JetBrains Mono"/>
              </a:rPr>
              <a:t>market</a:t>
            </a:r>
            <a:r>
              <a:rPr lang="fr-CH" dirty="0">
                <a:solidFill>
                  <a:srgbClr val="080808"/>
                </a:solidFill>
                <a:effectLst/>
                <a:latin typeface="JetBrains Mono"/>
              </a:rPr>
              <a:t> data as input (</a:t>
            </a:r>
            <a:r>
              <a:rPr lang="fr-CH" dirty="0" err="1">
                <a:solidFill>
                  <a:srgbClr val="080808"/>
                </a:solidFill>
                <a:effectLst/>
                <a:latin typeface="JetBrains Mono"/>
              </a:rPr>
              <a:t>which</a:t>
            </a:r>
            <a:r>
              <a:rPr lang="fr-CH" dirty="0">
                <a:solidFill>
                  <a:srgbClr val="080808"/>
                </a:solidFill>
                <a:effectLst/>
                <a:latin typeface="JetBrains Mono"/>
              </a:rPr>
              <a:t> are complexe and </a:t>
            </a:r>
            <a:r>
              <a:rPr lang="fr-CH" dirty="0" err="1">
                <a:solidFill>
                  <a:srgbClr val="080808"/>
                </a:solidFill>
                <a:effectLst/>
                <a:latin typeface="JetBrains Mono"/>
              </a:rPr>
              <a:t>difficult</a:t>
            </a:r>
            <a:r>
              <a:rPr lang="fr-CH" dirty="0">
                <a:solidFill>
                  <a:srgbClr val="080808"/>
                </a:solidFill>
                <a:effectLst/>
                <a:latin typeface="JetBrains Mono"/>
              </a:rPr>
              <a:t> to </a:t>
            </a:r>
            <a:r>
              <a:rPr lang="fr-CH" dirty="0" err="1">
                <a:solidFill>
                  <a:srgbClr val="080808"/>
                </a:solidFill>
                <a:effectLst/>
                <a:latin typeface="JetBrains Mono"/>
              </a:rPr>
              <a:t>conceptualize</a:t>
            </a:r>
            <a:r>
              <a:rPr lang="fr-CH" dirty="0">
                <a:solidFill>
                  <a:srgbClr val="080808"/>
                </a:solidFill>
                <a:effectLst/>
                <a:latin typeface="JetBrains Mono"/>
              </a:rPr>
              <a:t>) </a:t>
            </a:r>
            <a:r>
              <a:rPr lang="fr-CH" dirty="0" err="1">
                <a:solidFill>
                  <a:srgbClr val="080808"/>
                </a:solidFill>
                <a:effectLst/>
                <a:latin typeface="JetBrains Mono"/>
              </a:rPr>
              <a:t>such</a:t>
            </a:r>
            <a:r>
              <a:rPr lang="fr-CH" dirty="0">
                <a:solidFill>
                  <a:srgbClr val="080808"/>
                </a:solidFill>
                <a:effectLst/>
                <a:latin typeface="JetBrains Mono"/>
              </a:rPr>
              <a:t> as </a:t>
            </a:r>
            <a:r>
              <a:rPr lang="fr-CH" dirty="0" err="1">
                <a:solidFill>
                  <a:srgbClr val="080808"/>
                </a:solidFill>
                <a:effectLst/>
                <a:latin typeface="JetBrains Mono"/>
              </a:rPr>
              <a:t>economical</a:t>
            </a:r>
            <a:r>
              <a:rPr lang="fr-CH" dirty="0">
                <a:solidFill>
                  <a:srgbClr val="080808"/>
                </a:solidFill>
                <a:effectLst/>
                <a:latin typeface="JetBrains Mono"/>
              </a:rPr>
              <a:t> </a:t>
            </a:r>
            <a:r>
              <a:rPr lang="fr-CH" dirty="0" err="1">
                <a:solidFill>
                  <a:srgbClr val="080808"/>
                </a:solidFill>
                <a:effectLst/>
                <a:latin typeface="JetBrains Mono"/>
              </a:rPr>
              <a:t>downturns</a:t>
            </a:r>
            <a:r>
              <a:rPr lang="fr-CH" dirty="0">
                <a:solidFill>
                  <a:srgbClr val="080808"/>
                </a:solidFill>
                <a:effectLst/>
                <a:latin typeface="JetBrains Mono"/>
              </a:rPr>
              <a:t> and disruptives </a:t>
            </a:r>
            <a:r>
              <a:rPr lang="fr-CH" dirty="0" err="1">
                <a:solidFill>
                  <a:srgbClr val="080808"/>
                </a:solidFill>
                <a:effectLst/>
                <a:latin typeface="JetBrains Mono"/>
              </a:rPr>
              <a:t>political</a:t>
            </a:r>
            <a:r>
              <a:rPr lang="fr-CH" dirty="0">
                <a:solidFill>
                  <a:srgbClr val="080808"/>
                </a:solidFill>
                <a:effectLst/>
                <a:latin typeface="JetBrains Mono"/>
              </a:rPr>
              <a:t> changes, or </a:t>
            </a:r>
            <a:r>
              <a:rPr lang="fr-CH" dirty="0" err="1">
                <a:solidFill>
                  <a:srgbClr val="080808"/>
                </a:solidFill>
                <a:effectLst/>
                <a:latin typeface="JetBrains Mono"/>
              </a:rPr>
              <a:t>correlations</a:t>
            </a:r>
            <a:r>
              <a:rPr lang="fr-CH" dirty="0">
                <a:solidFill>
                  <a:srgbClr val="080808"/>
                </a:solidFill>
                <a:effectLst/>
                <a:latin typeface="JetBrains Mono"/>
              </a:rPr>
              <a:t> of all </a:t>
            </a:r>
            <a:r>
              <a:rPr lang="fr-CH" dirty="0" err="1">
                <a:solidFill>
                  <a:srgbClr val="080808"/>
                </a:solidFill>
                <a:effectLst/>
                <a:latin typeface="JetBrains Mono"/>
              </a:rPr>
              <a:t>risk</a:t>
            </a:r>
            <a:r>
              <a:rPr lang="fr-CH" dirty="0">
                <a:solidFill>
                  <a:srgbClr val="080808"/>
                </a:solidFill>
                <a:effectLst/>
                <a:latin typeface="JetBrains Mono"/>
              </a:rPr>
              <a:t> </a:t>
            </a:r>
            <a:r>
              <a:rPr lang="fr-CH" dirty="0" err="1">
                <a:solidFill>
                  <a:srgbClr val="080808"/>
                </a:solidFill>
                <a:effectLst/>
                <a:latin typeface="JetBrains Mono"/>
              </a:rPr>
              <a:t>factors</a:t>
            </a:r>
            <a:r>
              <a:rPr lang="fr-CH" dirty="0">
                <a:solidFill>
                  <a:srgbClr val="080808"/>
                </a:solidFill>
                <a:effectLst/>
                <a:latin typeface="JetBrains Mono"/>
              </a:rPr>
              <a:t> to </a:t>
            </a:r>
            <a:r>
              <a:rPr lang="fr-CH" dirty="0" err="1">
                <a:solidFill>
                  <a:srgbClr val="080808"/>
                </a:solidFill>
                <a:effectLst/>
                <a:latin typeface="JetBrains Mono"/>
              </a:rPr>
              <a:t>forecast</a:t>
            </a:r>
            <a:r>
              <a:rPr lang="fr-CH" dirty="0">
                <a:solidFill>
                  <a:srgbClr val="080808"/>
                </a:solidFill>
                <a:effectLst/>
                <a:latin typeface="JetBrains Mono"/>
              </a:rPr>
              <a:t> stock </a:t>
            </a:r>
            <a:r>
              <a:rPr lang="fr-CH" dirty="0" err="1">
                <a:solidFill>
                  <a:srgbClr val="080808"/>
                </a:solidFill>
                <a:effectLst/>
                <a:latin typeface="JetBrains Mono"/>
              </a:rPr>
              <a:t>markets</a:t>
            </a:r>
            <a:r>
              <a:rPr lang="fr-CH" dirty="0">
                <a:solidFill>
                  <a:srgbClr val="080808"/>
                </a:solidFill>
                <a:effectLst/>
                <a:latin typeface="JetBrains Mono"/>
              </a:rPr>
              <a:t> but the simple </a:t>
            </a:r>
            <a:r>
              <a:rPr lang="fr-CH" dirty="0" err="1">
                <a:solidFill>
                  <a:srgbClr val="080808"/>
                </a:solidFill>
                <a:effectLst/>
                <a:latin typeface="JetBrains Mono"/>
              </a:rPr>
              <a:t>example</a:t>
            </a:r>
            <a:r>
              <a:rPr lang="fr-CH" dirty="0">
                <a:solidFill>
                  <a:srgbClr val="080808"/>
                </a:solidFill>
                <a:effectLst/>
                <a:latin typeface="JetBrains Mono"/>
              </a:rPr>
              <a:t> </a:t>
            </a:r>
            <a:r>
              <a:rPr lang="fr-CH" dirty="0" err="1">
                <a:solidFill>
                  <a:srgbClr val="080808"/>
                </a:solidFill>
                <a:effectLst/>
                <a:latin typeface="JetBrains Mono"/>
              </a:rPr>
              <a:t>demonstrated</a:t>
            </a:r>
            <a:r>
              <a:rPr lang="fr-CH" dirty="0">
                <a:solidFill>
                  <a:srgbClr val="080808"/>
                </a:solidFill>
                <a:effectLst/>
                <a:latin typeface="JetBrains Mono"/>
              </a:rPr>
              <a:t> </a:t>
            </a:r>
            <a:r>
              <a:rPr lang="fr-CH" dirty="0" err="1">
                <a:solidFill>
                  <a:srgbClr val="080808"/>
                </a:solidFill>
                <a:effectLst/>
                <a:latin typeface="JetBrains Mono"/>
              </a:rPr>
              <a:t>above</a:t>
            </a:r>
            <a:r>
              <a:rPr lang="fr-CH" dirty="0">
                <a:solidFill>
                  <a:srgbClr val="080808"/>
                </a:solidFill>
                <a:effectLst/>
                <a:latin typeface="JetBrains Mono"/>
              </a:rPr>
              <a:t> can </a:t>
            </a:r>
            <a:r>
              <a:rPr lang="fr-CH" dirty="0" err="1">
                <a:solidFill>
                  <a:srgbClr val="080808"/>
                </a:solidFill>
                <a:effectLst/>
                <a:latin typeface="JetBrains Mono"/>
              </a:rPr>
              <a:t>be</a:t>
            </a:r>
            <a:r>
              <a:rPr lang="fr-CH" dirty="0">
                <a:solidFill>
                  <a:srgbClr val="080808"/>
                </a:solidFill>
                <a:effectLst/>
                <a:latin typeface="JetBrains Mono"/>
              </a:rPr>
              <a:t> </a:t>
            </a:r>
            <a:r>
              <a:rPr lang="fr-CH" dirty="0" err="1">
                <a:solidFill>
                  <a:srgbClr val="080808"/>
                </a:solidFill>
                <a:effectLst/>
                <a:latin typeface="JetBrains Mono"/>
              </a:rPr>
              <a:t>useful</a:t>
            </a:r>
            <a:r>
              <a:rPr lang="fr-CH" dirty="0">
                <a:solidFill>
                  <a:srgbClr val="080808"/>
                </a:solidFill>
                <a:effectLst/>
                <a:latin typeface="JetBrains Mono"/>
              </a:rPr>
              <a:t> for </a:t>
            </a:r>
            <a:r>
              <a:rPr lang="fr-CH" dirty="0" err="1">
                <a:solidFill>
                  <a:srgbClr val="080808"/>
                </a:solidFill>
                <a:effectLst/>
                <a:latin typeface="JetBrains Mono"/>
              </a:rPr>
              <a:t>forecasting</a:t>
            </a:r>
            <a:r>
              <a:rPr lang="fr-CH" dirty="0">
                <a:solidFill>
                  <a:srgbClr val="080808"/>
                </a:solidFill>
                <a:effectLst/>
                <a:latin typeface="JetBrains Mono"/>
              </a:rPr>
              <a:t> stable stocks in normal conditions in </a:t>
            </a:r>
            <a:r>
              <a:rPr lang="fr-CH" dirty="0" err="1">
                <a:solidFill>
                  <a:srgbClr val="080808"/>
                </a:solidFill>
                <a:effectLst/>
                <a:latin typeface="JetBrains Mono"/>
              </a:rPr>
              <a:t>which</a:t>
            </a:r>
            <a:r>
              <a:rPr lang="fr-CH" dirty="0">
                <a:solidFill>
                  <a:srgbClr val="080808"/>
                </a:solidFill>
                <a:effectLst/>
                <a:latin typeface="JetBrains Mono"/>
              </a:rPr>
              <a:t> </a:t>
            </a:r>
            <a:r>
              <a:rPr lang="fr-CH" dirty="0" err="1">
                <a:solidFill>
                  <a:srgbClr val="080808"/>
                </a:solidFill>
                <a:effectLst/>
                <a:latin typeface="JetBrains Mono"/>
              </a:rPr>
              <a:t>past</a:t>
            </a:r>
            <a:r>
              <a:rPr lang="fr-CH" dirty="0">
                <a:solidFill>
                  <a:srgbClr val="080808"/>
                </a:solidFill>
                <a:effectLst/>
                <a:latin typeface="JetBrains Mono"/>
              </a:rPr>
              <a:t> </a:t>
            </a:r>
            <a:r>
              <a:rPr lang="fr-CH" dirty="0" err="1">
                <a:solidFill>
                  <a:srgbClr val="080808"/>
                </a:solidFill>
                <a:effectLst/>
                <a:latin typeface="JetBrains Mono"/>
              </a:rPr>
              <a:t>behaviour</a:t>
            </a:r>
            <a:r>
              <a:rPr lang="fr-CH" dirty="0">
                <a:solidFill>
                  <a:srgbClr val="080808"/>
                </a:solidFill>
                <a:effectLst/>
                <a:latin typeface="JetBrains Mono"/>
              </a:rPr>
              <a:t> </a:t>
            </a:r>
            <a:r>
              <a:rPr lang="fr-CH" dirty="0" err="1">
                <a:solidFill>
                  <a:srgbClr val="080808"/>
                </a:solidFill>
                <a:effectLst/>
                <a:latin typeface="JetBrains Mono"/>
              </a:rPr>
              <a:t>dictates</a:t>
            </a:r>
            <a:r>
              <a:rPr lang="fr-CH" dirty="0">
                <a:solidFill>
                  <a:srgbClr val="080808"/>
                </a:solidFill>
                <a:effectLst/>
                <a:latin typeface="JetBrains Mono"/>
              </a:rPr>
              <a:t> </a:t>
            </a:r>
            <a:r>
              <a:rPr lang="fr-CH" dirty="0" err="1">
                <a:solidFill>
                  <a:srgbClr val="080808"/>
                </a:solidFill>
                <a:effectLst/>
                <a:latin typeface="JetBrains Mono"/>
              </a:rPr>
              <a:t>present</a:t>
            </a:r>
            <a:r>
              <a:rPr lang="fr-CH" dirty="0">
                <a:solidFill>
                  <a:srgbClr val="080808"/>
                </a:solidFill>
                <a:effectLst/>
                <a:latin typeface="JetBrains Mono"/>
              </a:rPr>
              <a:t> and future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14</a:t>
            </a:fld>
            <a:endParaRPr lang="en-US"/>
          </a:p>
        </p:txBody>
      </p:sp>
    </p:spTree>
    <p:extLst>
      <p:ext uri="{BB962C8B-B14F-4D97-AF65-F5344CB8AC3E}">
        <p14:creationId xmlns:p14="http://schemas.microsoft.com/office/powerpoint/2010/main" val="2867407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LSTM, </a:t>
            </a:r>
            <a:r>
              <a:rPr lang="en-US" sz="1200" dirty="0" err="1"/>
              <a:t>ou</a:t>
            </a:r>
            <a:r>
              <a:rPr lang="en-US" sz="1200" dirty="0"/>
              <a:t> </a:t>
            </a:r>
            <a:r>
              <a:rPr lang="fr-CH" b="0" i="0" dirty="0">
                <a:solidFill>
                  <a:srgbClr val="000000"/>
                </a:solidFill>
                <a:effectLst/>
                <a:latin typeface="Linux Libertine"/>
              </a:rPr>
              <a:t>Long short-</a:t>
            </a:r>
            <a:r>
              <a:rPr lang="fr-CH" b="0" i="0" dirty="0" err="1">
                <a:solidFill>
                  <a:srgbClr val="000000"/>
                </a:solidFill>
                <a:effectLst/>
                <a:latin typeface="Linux Libertine"/>
              </a:rPr>
              <a:t>term</a:t>
            </a:r>
            <a:r>
              <a:rPr lang="fr-CH" b="0" i="0" dirty="0">
                <a:solidFill>
                  <a:srgbClr val="000000"/>
                </a:solidFill>
                <a:effectLst/>
                <a:latin typeface="Linux Libertine"/>
              </a:rPr>
              <a:t> memory</a:t>
            </a:r>
            <a:r>
              <a:rPr lang="en-US" sz="1200" b="0" i="0" dirty="0">
                <a:solidFill>
                  <a:srgbClr val="000000"/>
                </a:solidFill>
                <a:effectLst/>
                <a:latin typeface="Linux Libertine"/>
              </a:rPr>
              <a:t>, </a:t>
            </a:r>
            <a:r>
              <a:rPr lang="en-US" sz="1200" b="0" i="0" dirty="0" err="1">
                <a:solidFill>
                  <a:srgbClr val="000000"/>
                </a:solidFill>
                <a:effectLst/>
                <a:latin typeface="Linux Libertine"/>
              </a:rPr>
              <a:t>est</a:t>
            </a:r>
            <a:r>
              <a:rPr lang="en-US" sz="1200" b="0" i="0" dirty="0">
                <a:solidFill>
                  <a:srgbClr val="000000"/>
                </a:solidFill>
                <a:effectLst/>
                <a:latin typeface="Linux Libertine"/>
              </a:rPr>
              <a:t> un </a:t>
            </a:r>
            <a:r>
              <a:rPr lang="en-US" sz="1200" b="0" i="0" dirty="0" err="1">
                <a:solidFill>
                  <a:srgbClr val="000000"/>
                </a:solidFill>
                <a:effectLst/>
                <a:latin typeface="Linux Libertine"/>
              </a:rPr>
              <a:t>réseau</a:t>
            </a:r>
            <a:r>
              <a:rPr lang="en-US" sz="1200" b="0" i="0" dirty="0">
                <a:solidFill>
                  <a:srgbClr val="000000"/>
                </a:solidFill>
                <a:effectLst/>
                <a:latin typeface="Linux Libertine"/>
              </a:rPr>
              <a:t> de </a:t>
            </a:r>
            <a:r>
              <a:rPr lang="en-US" sz="1200" b="0" i="0" dirty="0" err="1">
                <a:solidFill>
                  <a:srgbClr val="000000"/>
                </a:solidFill>
                <a:effectLst/>
                <a:latin typeface="Linux Libertine"/>
              </a:rPr>
              <a:t>neurones</a:t>
            </a:r>
            <a:r>
              <a:rPr lang="en-US" sz="1200" b="0" i="0" dirty="0">
                <a:solidFill>
                  <a:srgbClr val="000000"/>
                </a:solidFill>
                <a:effectLst/>
                <a:latin typeface="Linux Libertine"/>
              </a:rPr>
              <a:t> recurrent dote </a:t>
            </a:r>
            <a:r>
              <a:rPr lang="en-US" sz="1200" b="0" i="0" dirty="0" err="1">
                <a:solidFill>
                  <a:srgbClr val="000000"/>
                </a:solidFill>
                <a:effectLst/>
                <a:latin typeface="Linux Libertine"/>
              </a:rPr>
              <a:t>d’une</a:t>
            </a:r>
            <a:r>
              <a:rPr lang="en-US" sz="1200" b="0" i="0" dirty="0">
                <a:solidFill>
                  <a:srgbClr val="000000"/>
                </a:solidFill>
                <a:effectLst/>
                <a:latin typeface="Linux Libertine"/>
              </a:rPr>
              <a:t> </a:t>
            </a:r>
            <a:r>
              <a:rPr lang="en-US" sz="1200" b="0" i="0" dirty="0" err="1">
                <a:solidFill>
                  <a:srgbClr val="000000"/>
                </a:solidFill>
                <a:effectLst/>
                <a:latin typeface="Linux Libertine"/>
              </a:rPr>
              <a:t>mémoire</a:t>
            </a:r>
            <a:r>
              <a:rPr lang="en-US" sz="1200" b="0" i="0" dirty="0">
                <a:solidFill>
                  <a:srgbClr val="000000"/>
                </a:solidFill>
                <a:effectLst/>
                <a:latin typeface="Linux Libertine"/>
              </a:rPr>
              <a:t>, capable </a:t>
            </a:r>
            <a:r>
              <a:rPr lang="en-US" sz="1200" b="0" i="0" dirty="0" err="1">
                <a:solidFill>
                  <a:srgbClr val="000000"/>
                </a:solidFill>
                <a:effectLst/>
                <a:latin typeface="Linux Libertine"/>
              </a:rPr>
              <a:t>d’apprendre</a:t>
            </a:r>
            <a:r>
              <a:rPr lang="en-US" sz="1200" b="0" i="0" dirty="0">
                <a:solidFill>
                  <a:srgbClr val="000000"/>
                </a:solidFill>
                <a:effectLst/>
                <a:latin typeface="Linux Libertine"/>
              </a:rPr>
              <a:t> à </a:t>
            </a:r>
            <a:r>
              <a:rPr lang="en-US" sz="1200" b="0" i="0" dirty="0" err="1">
                <a:solidFill>
                  <a:srgbClr val="000000"/>
                </a:solidFill>
                <a:effectLst/>
                <a:latin typeface="Linux Libertine"/>
              </a:rPr>
              <a:t>prédire</a:t>
            </a:r>
            <a:r>
              <a:rPr lang="en-US" sz="1200" b="0" i="0" dirty="0">
                <a:solidFill>
                  <a:srgbClr val="000000"/>
                </a:solidFill>
                <a:effectLst/>
                <a:latin typeface="Linux Libertine"/>
              </a:rPr>
              <a:t> des sequences de </a:t>
            </a:r>
            <a:r>
              <a:rPr lang="en-US" sz="1200" b="0" i="0" dirty="0" err="1">
                <a:solidFill>
                  <a:srgbClr val="000000"/>
                </a:solidFill>
                <a:effectLst/>
                <a:latin typeface="Linux Libertine"/>
              </a:rPr>
              <a:t>donneés</a:t>
            </a:r>
            <a:r>
              <a:rPr lang="en-US" sz="1200" b="0" i="0" dirty="0">
                <a:solidFill>
                  <a:srgbClr val="000000"/>
                </a:solidFill>
                <a:effectLst/>
                <a:latin typeface="Linux Libertine"/>
              </a:rPr>
              <a:t> de </a:t>
            </a:r>
            <a:r>
              <a:rPr lang="en-US" sz="1200" b="0" i="0" dirty="0" err="1">
                <a:solidFill>
                  <a:srgbClr val="000000"/>
                </a:solidFill>
                <a:effectLst/>
                <a:latin typeface="Linux Libertine"/>
              </a:rPr>
              <a:t>tailles</a:t>
            </a:r>
            <a:r>
              <a:rPr lang="en-US" sz="1200" b="0" i="0" dirty="0">
                <a:solidFill>
                  <a:srgbClr val="000000"/>
                </a:solidFill>
                <a:effectLst/>
                <a:latin typeface="Linux Libertine"/>
              </a:rPr>
              <a:t>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err="1">
                <a:solidFill>
                  <a:srgbClr val="000000"/>
                </a:solidFill>
                <a:effectLst/>
                <a:latin typeface="Linux Libertine"/>
              </a:rPr>
              <a:t>L’idée</a:t>
            </a:r>
            <a:r>
              <a:rPr lang="en-US" sz="1200" b="0" i="0" dirty="0">
                <a:solidFill>
                  <a:srgbClr val="000000"/>
                </a:solidFill>
                <a:effectLst/>
                <a:latin typeface="Linux Libertine"/>
              </a:rPr>
              <a:t> </a:t>
            </a:r>
            <a:r>
              <a:rPr lang="en-US" sz="1200" b="0" i="0" dirty="0" err="1">
                <a:solidFill>
                  <a:srgbClr val="000000"/>
                </a:solidFill>
                <a:effectLst/>
                <a:latin typeface="Linux Libertine"/>
              </a:rPr>
              <a:t>est</a:t>
            </a:r>
            <a:r>
              <a:rPr lang="en-US" sz="1200" b="0" i="0" dirty="0">
                <a:solidFill>
                  <a:srgbClr val="000000"/>
                </a:solidFill>
                <a:effectLst/>
                <a:latin typeface="Linux Libertine"/>
              </a:rPr>
              <a:t> que le </a:t>
            </a:r>
            <a:r>
              <a:rPr lang="en-US" sz="1200" b="0" i="0" dirty="0" err="1">
                <a:solidFill>
                  <a:srgbClr val="000000"/>
                </a:solidFill>
                <a:effectLst/>
                <a:latin typeface="Linux Libertine"/>
              </a:rPr>
              <a:t>modèle</a:t>
            </a:r>
            <a:r>
              <a:rPr lang="en-US" sz="1200" b="0" i="0" dirty="0">
                <a:solidFill>
                  <a:srgbClr val="000000"/>
                </a:solidFill>
                <a:effectLst/>
                <a:latin typeface="Linux Libertine"/>
              </a:rPr>
              <a:t>, </a:t>
            </a:r>
            <a:r>
              <a:rPr lang="en-US" sz="1200" b="0" i="0" dirty="0" err="1">
                <a:solidFill>
                  <a:srgbClr val="000000"/>
                </a:solidFill>
                <a:effectLst/>
                <a:latin typeface="Linux Libertine"/>
              </a:rPr>
              <a:t>composé</a:t>
            </a:r>
            <a:r>
              <a:rPr lang="en-US" sz="1200" b="0" i="0" dirty="0">
                <a:solidFill>
                  <a:srgbClr val="000000"/>
                </a:solidFill>
                <a:effectLst/>
                <a:latin typeface="Linux Libertine"/>
              </a:rPr>
              <a:t> de cellules, </a:t>
            </a:r>
            <a:r>
              <a:rPr lang="en-US" sz="1200" b="0" i="0" dirty="0" err="1">
                <a:solidFill>
                  <a:srgbClr val="000000"/>
                </a:solidFill>
                <a:effectLst/>
                <a:latin typeface="Linux Libertine"/>
              </a:rPr>
              <a:t>soit</a:t>
            </a:r>
            <a:r>
              <a:rPr lang="en-US" sz="1200" b="0" i="0" dirty="0">
                <a:solidFill>
                  <a:srgbClr val="000000"/>
                </a:solidFill>
                <a:effectLst/>
                <a:latin typeface="Linux Libertine"/>
              </a:rPr>
              <a:t> capable de </a:t>
            </a:r>
            <a:r>
              <a:rPr lang="en-US" sz="1200" b="0" i="0" dirty="0" err="1">
                <a:solidFill>
                  <a:srgbClr val="000000"/>
                </a:solidFill>
                <a:effectLst/>
                <a:latin typeface="Linux Libertine"/>
              </a:rPr>
              <a:t>mémoriser</a:t>
            </a:r>
            <a:r>
              <a:rPr lang="en-US" sz="1200" b="0" i="0" dirty="0">
                <a:solidFill>
                  <a:srgbClr val="000000"/>
                </a:solidFill>
                <a:effectLst/>
                <a:latin typeface="Linux Libertine"/>
              </a:rPr>
              <a:t> les </a:t>
            </a:r>
            <a:r>
              <a:rPr lang="en-US" sz="1200" b="0" i="0" dirty="0" err="1">
                <a:solidFill>
                  <a:srgbClr val="000000"/>
                </a:solidFill>
                <a:effectLst/>
                <a:latin typeface="Linux Libertine"/>
              </a:rPr>
              <a:t>comportements</a:t>
            </a:r>
            <a:r>
              <a:rPr lang="en-US" sz="1200" b="0" i="0" dirty="0">
                <a:solidFill>
                  <a:srgbClr val="000000"/>
                </a:solidFill>
                <a:effectLst/>
                <a:latin typeface="Linux Libertine"/>
              </a:rPr>
              <a:t> </a:t>
            </a:r>
            <a:r>
              <a:rPr lang="en-US" sz="1200" b="0" i="0" dirty="0" err="1">
                <a:solidFill>
                  <a:srgbClr val="000000"/>
                </a:solidFill>
                <a:effectLst/>
                <a:latin typeface="Linux Libertine"/>
              </a:rPr>
              <a:t>principaux</a:t>
            </a:r>
            <a:r>
              <a:rPr lang="en-US" sz="1200" b="0" i="0" dirty="0">
                <a:solidFill>
                  <a:srgbClr val="000000"/>
                </a:solidFill>
                <a:effectLst/>
                <a:latin typeface="Linux Libertine"/>
              </a:rPr>
              <a:t> de la </a:t>
            </a:r>
            <a:r>
              <a:rPr lang="en-US" sz="1200" b="0" i="0" dirty="0" err="1">
                <a:solidFill>
                  <a:srgbClr val="000000"/>
                </a:solidFill>
                <a:effectLst/>
                <a:latin typeface="Linux Libertine"/>
              </a:rPr>
              <a:t>série</a:t>
            </a:r>
            <a:r>
              <a:rPr lang="en-US" sz="1200" b="0" i="0" dirty="0">
                <a:solidFill>
                  <a:srgbClr val="000000"/>
                </a:solidFill>
                <a:effectLst/>
                <a:latin typeface="Linux Libertine"/>
              </a:rPr>
              <a:t> </a:t>
            </a:r>
            <a:r>
              <a:rPr lang="en-US" sz="1200" b="0" i="0" dirty="0" err="1">
                <a:solidFill>
                  <a:srgbClr val="000000"/>
                </a:solidFill>
                <a:effectLst/>
                <a:latin typeface="Linux Libertine"/>
              </a:rPr>
              <a:t>temporelle</a:t>
            </a:r>
            <a:r>
              <a:rPr lang="en-US" sz="1200" b="0" i="0" dirty="0">
                <a:solidFill>
                  <a:srgbClr val="000000"/>
                </a:solidFill>
                <a:effectLst/>
                <a:latin typeface="Linux Libertine"/>
              </a:rPr>
              <a:t>, et </a:t>
            </a:r>
            <a:r>
              <a:rPr lang="en-US" sz="1200" b="0" i="0" dirty="0" err="1">
                <a:solidFill>
                  <a:srgbClr val="000000"/>
                </a:solidFill>
                <a:effectLst/>
                <a:latin typeface="Linux Libertine"/>
              </a:rPr>
              <a:t>d’en</a:t>
            </a:r>
            <a:r>
              <a:rPr lang="en-US" sz="1200" b="0" i="0" dirty="0">
                <a:solidFill>
                  <a:srgbClr val="000000"/>
                </a:solidFill>
                <a:effectLst/>
                <a:latin typeface="Linux Libertine"/>
              </a:rPr>
              <a:t> </a:t>
            </a:r>
            <a:r>
              <a:rPr lang="en-US" sz="1200" b="0" i="0" dirty="0" err="1">
                <a:solidFill>
                  <a:srgbClr val="000000"/>
                </a:solidFill>
                <a:effectLst/>
                <a:latin typeface="Linux Libertine"/>
              </a:rPr>
              <a:t>oublier</a:t>
            </a:r>
            <a:r>
              <a:rPr lang="en-US" sz="1200" b="0" i="0" dirty="0">
                <a:solidFill>
                  <a:srgbClr val="000000"/>
                </a:solidFill>
                <a:effectLst/>
                <a:latin typeface="Linux Libertine"/>
              </a:rPr>
              <a:t> les </a:t>
            </a:r>
            <a:r>
              <a:rPr lang="en-US" sz="1200" b="0" i="0" dirty="0" err="1">
                <a:solidFill>
                  <a:srgbClr val="000000"/>
                </a:solidFill>
                <a:effectLst/>
                <a:latin typeface="Linux Libertine"/>
              </a:rPr>
              <a:t>comportements</a:t>
            </a:r>
            <a:r>
              <a:rPr lang="en-US" sz="1200" b="0" i="0" dirty="0">
                <a:solidFill>
                  <a:srgbClr val="000000"/>
                </a:solidFill>
                <a:effectLst/>
                <a:latin typeface="Linux Libertine"/>
              </a:rPr>
              <a:t> </a:t>
            </a:r>
            <a:r>
              <a:rPr lang="en-US" sz="1200" b="0" i="0" dirty="0" err="1">
                <a:solidFill>
                  <a:srgbClr val="000000"/>
                </a:solidFill>
                <a:effectLst/>
                <a:latin typeface="Linux Libertine"/>
              </a:rPr>
              <a:t>négligeables</a:t>
            </a:r>
            <a:r>
              <a:rPr lang="en-US" sz="1200" b="0" i="0" dirty="0">
                <a:solidFill>
                  <a:srgbClr val="000000"/>
                </a:solidFill>
                <a:effectLst/>
                <a:latin typeface="Linux Libertine"/>
              </a:rPr>
              <a:t>. Ce </a:t>
            </a:r>
            <a:r>
              <a:rPr lang="en-US" sz="1200" b="0" i="0" dirty="0" err="1">
                <a:solidFill>
                  <a:srgbClr val="000000"/>
                </a:solidFill>
                <a:effectLst/>
                <a:latin typeface="Linux Libertine"/>
              </a:rPr>
              <a:t>comportement</a:t>
            </a:r>
            <a:r>
              <a:rPr lang="en-US" sz="1200" b="0" i="0" dirty="0">
                <a:solidFill>
                  <a:srgbClr val="000000"/>
                </a:solidFill>
                <a:effectLst/>
                <a:latin typeface="Linux Libertine"/>
              </a:rPr>
              <a:t> </a:t>
            </a:r>
            <a:r>
              <a:rPr lang="en-US" sz="1200" b="0" i="0" dirty="0" err="1">
                <a:solidFill>
                  <a:srgbClr val="000000"/>
                </a:solidFill>
                <a:effectLst/>
                <a:latin typeface="Linux Libertine"/>
              </a:rPr>
              <a:t>est</a:t>
            </a:r>
            <a:r>
              <a:rPr lang="en-US" sz="1200" b="0" i="0" dirty="0">
                <a:solidFill>
                  <a:srgbClr val="000000"/>
                </a:solidFill>
                <a:effectLst/>
                <a:latin typeface="Linux Libertine"/>
              </a:rPr>
              <a:t> </a:t>
            </a:r>
            <a:r>
              <a:rPr lang="en-US" sz="1200" b="0" i="0" dirty="0" err="1">
                <a:solidFill>
                  <a:srgbClr val="000000"/>
                </a:solidFill>
                <a:effectLst/>
                <a:latin typeface="Linux Libertine"/>
              </a:rPr>
              <a:t>précieux</a:t>
            </a:r>
            <a:r>
              <a:rPr lang="en-US" sz="1200" b="0" i="0" dirty="0">
                <a:solidFill>
                  <a:srgbClr val="000000"/>
                </a:solidFill>
                <a:effectLst/>
                <a:latin typeface="Linux Libertine"/>
              </a:rPr>
              <a:t> </a:t>
            </a:r>
            <a:r>
              <a:rPr lang="en-US" sz="1200" b="0" i="0" dirty="0" err="1">
                <a:solidFill>
                  <a:srgbClr val="000000"/>
                </a:solidFill>
                <a:effectLst/>
                <a:latin typeface="Linux Libertine"/>
              </a:rPr>
              <a:t>lors</a:t>
            </a:r>
            <a:r>
              <a:rPr lang="en-US" sz="1200" b="0" i="0" dirty="0">
                <a:solidFill>
                  <a:srgbClr val="000000"/>
                </a:solidFill>
                <a:effectLst/>
                <a:latin typeface="Linux Libertine"/>
              </a:rPr>
              <a:t> de la prediction de </a:t>
            </a:r>
            <a:r>
              <a:rPr lang="en-US" sz="1200" b="0" i="0" dirty="0" err="1">
                <a:solidFill>
                  <a:srgbClr val="000000"/>
                </a:solidFill>
                <a:effectLst/>
                <a:latin typeface="Linux Libertine"/>
              </a:rPr>
              <a:t>valeurs</a:t>
            </a:r>
            <a:r>
              <a:rPr lang="en-US" sz="1200" b="0" i="0" dirty="0">
                <a:solidFill>
                  <a:srgbClr val="000000"/>
                </a:solidFill>
                <a:effectLst/>
                <a:latin typeface="Linux Libertine"/>
              </a:rPr>
              <a:t> </a:t>
            </a:r>
            <a:r>
              <a:rPr lang="en-US" sz="1200" b="0" i="0" dirty="0" err="1">
                <a:solidFill>
                  <a:srgbClr val="000000"/>
                </a:solidFill>
                <a:effectLst/>
                <a:latin typeface="Linux Libertine"/>
              </a:rPr>
              <a:t>boursières</a:t>
            </a:r>
            <a:r>
              <a:rPr lang="en-US" sz="1200" b="0" i="0" dirty="0">
                <a:solidFill>
                  <a:srgbClr val="000000"/>
                </a:solidFill>
                <a:effectLst/>
                <a:latin typeface="Linux Libertine"/>
              </a:rPr>
              <a:t>, car le </a:t>
            </a:r>
            <a:r>
              <a:rPr lang="en-US" sz="1200" b="0" i="0" dirty="0" err="1">
                <a:solidFill>
                  <a:srgbClr val="000000"/>
                </a:solidFill>
                <a:effectLst/>
                <a:latin typeface="Linux Libertine"/>
              </a:rPr>
              <a:t>modèle</a:t>
            </a:r>
            <a:r>
              <a:rPr lang="en-US" sz="1200" b="0" i="0" dirty="0">
                <a:solidFill>
                  <a:srgbClr val="000000"/>
                </a:solidFill>
                <a:effectLst/>
                <a:latin typeface="Linux Libertine"/>
              </a:rPr>
              <a:t> </a:t>
            </a:r>
            <a:r>
              <a:rPr lang="en-US" sz="1200" b="0" i="0" dirty="0" err="1">
                <a:solidFill>
                  <a:srgbClr val="000000"/>
                </a:solidFill>
                <a:effectLst/>
                <a:latin typeface="Linux Libertine"/>
              </a:rPr>
              <a:t>va</a:t>
            </a:r>
            <a:r>
              <a:rPr lang="en-US" sz="1200" b="0" i="0" dirty="0">
                <a:solidFill>
                  <a:srgbClr val="000000"/>
                </a:solidFill>
                <a:effectLst/>
                <a:latin typeface="Linux Libertine"/>
              </a:rPr>
              <a:t> </a:t>
            </a:r>
            <a:r>
              <a:rPr lang="en-US" sz="1200" b="0" i="0" dirty="0" err="1">
                <a:solidFill>
                  <a:srgbClr val="000000"/>
                </a:solidFill>
                <a:effectLst/>
                <a:latin typeface="Linux Libertine"/>
              </a:rPr>
              <a:t>pouvoir</a:t>
            </a:r>
            <a:r>
              <a:rPr lang="en-US" sz="1200" b="0" i="0" dirty="0">
                <a:solidFill>
                  <a:srgbClr val="000000"/>
                </a:solidFill>
                <a:effectLst/>
                <a:latin typeface="Linux Libertine"/>
              </a:rPr>
              <a:t> se rappeler des </a:t>
            </a:r>
            <a:r>
              <a:rPr lang="en-US" sz="1200" b="0" i="0" dirty="0" err="1">
                <a:solidFill>
                  <a:srgbClr val="000000"/>
                </a:solidFill>
                <a:effectLst/>
                <a:latin typeface="Linux Libertine"/>
              </a:rPr>
              <a:t>comportements</a:t>
            </a:r>
            <a:r>
              <a:rPr lang="en-US" sz="1200" b="0" i="0" dirty="0">
                <a:solidFill>
                  <a:srgbClr val="000000"/>
                </a:solidFill>
                <a:effectLst/>
                <a:latin typeface="Linux Libertine"/>
              </a:rPr>
              <a:t> du </a:t>
            </a:r>
            <a:r>
              <a:rPr lang="en-US" sz="1200" b="0" i="0" dirty="0" err="1">
                <a:solidFill>
                  <a:srgbClr val="000000"/>
                </a:solidFill>
                <a:effectLst/>
                <a:latin typeface="Linux Libertine"/>
              </a:rPr>
              <a:t>système</a:t>
            </a:r>
            <a:r>
              <a:rPr lang="en-US" sz="1200" b="0" i="0" dirty="0">
                <a:solidFill>
                  <a:srgbClr val="000000"/>
                </a:solidFill>
                <a:effectLst/>
                <a:latin typeface="Linux Libertine"/>
              </a:rPr>
              <a:t> sur le long </a:t>
            </a:r>
            <a:r>
              <a:rPr lang="en-US" sz="1200" b="0" i="0" dirty="0" err="1">
                <a:solidFill>
                  <a:srgbClr val="000000"/>
                </a:solidFill>
                <a:effectLst/>
                <a:latin typeface="Linux Libertine"/>
              </a:rPr>
              <a:t>terme</a:t>
            </a:r>
            <a:r>
              <a:rPr lang="en-US" sz="1200" b="0" i="0" dirty="0">
                <a:solidFill>
                  <a:srgbClr val="000000"/>
                </a:solidFill>
                <a:effectLst/>
                <a:latin typeface="Linux Libertine"/>
              </a:rPr>
              <a:t> et </a:t>
            </a:r>
            <a:r>
              <a:rPr lang="en-US" sz="1200" b="0" i="0" dirty="0" err="1">
                <a:solidFill>
                  <a:srgbClr val="000000"/>
                </a:solidFill>
                <a:effectLst/>
                <a:latin typeface="Linux Libertine"/>
              </a:rPr>
              <a:t>pouvoir</a:t>
            </a:r>
            <a:r>
              <a:rPr lang="en-US" sz="1200" b="0" i="0" dirty="0">
                <a:solidFill>
                  <a:srgbClr val="000000"/>
                </a:solidFill>
                <a:effectLst/>
                <a:latin typeface="Linux Libertine"/>
              </a:rPr>
              <a:t> </a:t>
            </a:r>
            <a:r>
              <a:rPr lang="en-US" sz="1200" b="0" i="0" dirty="0" err="1">
                <a:solidFill>
                  <a:srgbClr val="000000"/>
                </a:solidFill>
                <a:effectLst/>
                <a:latin typeface="Linux Libertine"/>
              </a:rPr>
              <a:t>ainsi</a:t>
            </a:r>
            <a:r>
              <a:rPr lang="en-US" sz="1200" b="0" i="0" dirty="0">
                <a:solidFill>
                  <a:srgbClr val="000000"/>
                </a:solidFill>
                <a:effectLst/>
                <a:latin typeface="Linux Libertine"/>
              </a:rPr>
              <a:t> plus </a:t>
            </a:r>
            <a:r>
              <a:rPr lang="en-US" sz="1200" b="0" i="0" dirty="0" err="1">
                <a:solidFill>
                  <a:srgbClr val="000000"/>
                </a:solidFill>
                <a:effectLst/>
                <a:latin typeface="Linux Libertine"/>
              </a:rPr>
              <a:t>facilement</a:t>
            </a:r>
            <a:r>
              <a:rPr lang="en-US" sz="1200" b="0" i="0" dirty="0">
                <a:solidFill>
                  <a:srgbClr val="000000"/>
                </a:solidFill>
                <a:effectLst/>
                <a:latin typeface="Linux Libertine"/>
              </a:rPr>
              <a:t> </a:t>
            </a:r>
            <a:r>
              <a:rPr lang="en-US" sz="1200" b="0" i="0" dirty="0" err="1">
                <a:solidFill>
                  <a:srgbClr val="000000"/>
                </a:solidFill>
                <a:effectLst/>
                <a:latin typeface="Linux Libertine"/>
              </a:rPr>
              <a:t>prédire</a:t>
            </a:r>
            <a:r>
              <a:rPr lang="en-US" sz="1200" b="0" i="0" dirty="0">
                <a:solidFill>
                  <a:srgbClr val="000000"/>
                </a:solidFill>
                <a:effectLst/>
                <a:latin typeface="Linux Libertine"/>
              </a:rPr>
              <a:t> le </a:t>
            </a:r>
            <a:r>
              <a:rPr lang="en-US" sz="1200" b="0" i="0" dirty="0" err="1">
                <a:solidFill>
                  <a:srgbClr val="000000"/>
                </a:solidFill>
                <a:effectLst/>
                <a:latin typeface="Linux Libertine"/>
              </a:rPr>
              <a:t>futur</a:t>
            </a:r>
            <a:r>
              <a:rPr lang="en-US" sz="1200" b="0" i="0" dirty="0">
                <a:solidFill>
                  <a:srgbClr val="000000"/>
                </a:solidFill>
                <a:effectLst/>
                <a:latin typeface="Linux Libertine"/>
              </a:rPr>
              <a:t> de </a:t>
            </a:r>
            <a:r>
              <a:rPr lang="en-US" sz="1200" b="0" i="0" dirty="0" err="1">
                <a:solidFill>
                  <a:srgbClr val="000000"/>
                </a:solidFill>
                <a:effectLst/>
                <a:latin typeface="Linux Libertine"/>
              </a:rPr>
              <a:t>l’indice</a:t>
            </a:r>
            <a:r>
              <a:rPr lang="en-US" sz="1200" b="0" i="0" dirty="0">
                <a:solidFill>
                  <a:srgbClr val="000000"/>
                </a:solidFill>
                <a:effectLst/>
                <a:latin typeface="Linux Libertine"/>
              </a:rPr>
              <a:t>, tant que le signal </a:t>
            </a:r>
            <a:r>
              <a:rPr lang="en-US" sz="1200" b="0" i="0" dirty="0" err="1">
                <a:solidFill>
                  <a:srgbClr val="000000"/>
                </a:solidFill>
                <a:effectLst/>
                <a:latin typeface="Linux Libertine"/>
              </a:rPr>
              <a:t>possède</a:t>
            </a:r>
            <a:r>
              <a:rPr lang="en-US" sz="1200" b="0" i="0" dirty="0">
                <a:solidFill>
                  <a:srgbClr val="000000"/>
                </a:solidFill>
                <a:effectLst/>
                <a:latin typeface="Linux Libertine"/>
              </a:rPr>
              <a:t> </a:t>
            </a:r>
            <a:r>
              <a:rPr lang="en-US" sz="1200" b="0" i="0" dirty="0" err="1">
                <a:solidFill>
                  <a:srgbClr val="000000"/>
                </a:solidFill>
                <a:effectLst/>
                <a:latin typeface="Linux Libertine"/>
              </a:rPr>
              <a:t>toujours</a:t>
            </a:r>
            <a:r>
              <a:rPr lang="en-US" sz="1200" b="0" i="0" dirty="0">
                <a:solidFill>
                  <a:srgbClr val="000000"/>
                </a:solidFill>
                <a:effectLst/>
                <a:latin typeface="Linux Libertine"/>
              </a:rPr>
              <a:t> un </a:t>
            </a:r>
            <a:r>
              <a:rPr lang="en-US" sz="1200" b="0" i="0" dirty="0" err="1">
                <a:solidFill>
                  <a:srgbClr val="000000"/>
                </a:solidFill>
                <a:effectLst/>
                <a:latin typeface="Linux Libertine"/>
              </a:rPr>
              <a:t>comportement</a:t>
            </a:r>
            <a:r>
              <a:rPr lang="en-US" sz="1200" b="0" i="0" dirty="0">
                <a:solidFill>
                  <a:srgbClr val="000000"/>
                </a:solidFill>
                <a:effectLst/>
                <a:latin typeface="Linux Libertine"/>
              </a:rPr>
              <a:t> semblable.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CH" b="0" i="0" dirty="0">
              <a:solidFill>
                <a:srgbClr val="000000"/>
              </a:solidFill>
              <a:effectLst/>
              <a:latin typeface="Linux Libertine"/>
            </a:endParaRPr>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15</a:t>
            </a:fld>
            <a:endParaRPr lang="en-US" dirty="0"/>
          </a:p>
        </p:txBody>
      </p:sp>
    </p:spTree>
    <p:extLst>
      <p:ext uri="{BB962C8B-B14F-4D97-AF65-F5344CB8AC3E}">
        <p14:creationId xmlns:p14="http://schemas.microsoft.com/office/powerpoint/2010/main" val="3053622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Bien que le modèle LSTM ne nécessite pas d’avoir un signal stationnaire pour effectuer des prédictions, il est tout de même préférable de le faire car cela simplifie le signal et facilite la prédiction du modèle. Nous avons ainsi, comme pour l’ARIMA, effectué l’apprentissage du modèle sur un signal stationnaire. Nous avons également mis notre signal à l’échelle entre 1 et -1.</a:t>
            </a:r>
          </a:p>
          <a:p>
            <a:endParaRPr lang="fr-CH" dirty="0"/>
          </a:p>
          <a:p>
            <a:r>
              <a:rPr lang="fr-CH" dirty="0"/>
              <a:t>En effet, comme les fonctions d’activations des cellules LSTM sont des arc tangentes, il est préférable d’avoir un signal compris entre 1 et -1, car ces fonctions d’activations émettent une valeur de la même échelle.</a:t>
            </a:r>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16</a:t>
            </a:fld>
            <a:endParaRPr lang="en-US"/>
          </a:p>
        </p:txBody>
      </p:sp>
    </p:spTree>
    <p:extLst>
      <p:ext uri="{BB962C8B-B14F-4D97-AF65-F5344CB8AC3E}">
        <p14:creationId xmlns:p14="http://schemas.microsoft.com/office/powerpoint/2010/main" val="3081725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Bien que le modèle LSTM ne nécessite pas d’avoir un signal stationnaire pour effectuer des prédictions, il est tout de même préférable de le faire car cela simplifie le signal et facilite la prédiction du modèle. Nous avons ainsi, comme pour l’ARIMA, effectué l’apprentissage du modèle sur un signal stationnaire. Nous avons également mis notre signal à l’échelle entre 1 et -1.</a:t>
            </a:r>
          </a:p>
          <a:p>
            <a:endParaRPr lang="fr-CH" dirty="0"/>
          </a:p>
          <a:p>
            <a:r>
              <a:rPr lang="fr-CH" dirty="0"/>
              <a:t>En effet, comme les fonctions d’activations des cellules LSTM sont des arc tangentes, il est préférable d’avoir un signal compris entre 1 et -1, car ces fonctions d’activations émettent une valeur de la même échelle.</a:t>
            </a:r>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17</a:t>
            </a:fld>
            <a:endParaRPr lang="en-US"/>
          </a:p>
        </p:txBody>
      </p:sp>
    </p:spTree>
    <p:extLst>
      <p:ext uri="{BB962C8B-B14F-4D97-AF65-F5344CB8AC3E}">
        <p14:creationId xmlns:p14="http://schemas.microsoft.com/office/powerpoint/2010/main" val="557645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Bien que le modèle LSTM ne nécessite pas d’avoir un signal stationnaire pour effectuer des prédictions, il est tout de même préférable de le faire car cela simplifie le signal et facilite la prédiction du modèle. Nous avons ainsi, comme pour l’ARIMA, effectué l’apprentissage du modèle sur un signal stationnaire. Nous avons également mis notre signal à l’échelle entre 1 et -1.</a:t>
            </a:r>
          </a:p>
          <a:p>
            <a:endParaRPr lang="fr-CH" dirty="0"/>
          </a:p>
          <a:p>
            <a:r>
              <a:rPr lang="fr-CH" dirty="0"/>
              <a:t>En effet, comme les fonctions d’activations des cellules LSTM sont des arc tangentes, il est préférable d’avoir un signal compris entre 1 et -1, car ces fonctions d’activations émettent une valeur de la même échelle.</a:t>
            </a:r>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18</a:t>
            </a:fld>
            <a:endParaRPr lang="en-US"/>
          </a:p>
        </p:txBody>
      </p:sp>
    </p:spTree>
    <p:extLst>
      <p:ext uri="{BB962C8B-B14F-4D97-AF65-F5344CB8AC3E}">
        <p14:creationId xmlns:p14="http://schemas.microsoft.com/office/powerpoint/2010/main" val="807774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Pourquoi pas parler des taxes, qui mangeraient les maigres bénéfices réalisés.</a:t>
            </a:r>
          </a:p>
          <a:p>
            <a:endParaRPr lang="fr-CH" dirty="0"/>
          </a:p>
          <a:p>
            <a:r>
              <a:rPr lang="fr-CH" dirty="0"/>
              <a:t>Pourquoi pas également parler de faire une prédiction sur plus qu’un jour, histoire de parler d’un cas plus réaliste (mais pas nécessaire)</a:t>
            </a:r>
          </a:p>
          <a:p>
            <a:endParaRPr lang="fr-CH" dirty="0"/>
          </a:p>
          <a:p>
            <a:endParaRPr lang="fr-CH"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26</a:t>
            </a:fld>
            <a:endParaRPr lang="en-US"/>
          </a:p>
        </p:txBody>
      </p:sp>
    </p:spTree>
    <p:extLst>
      <p:ext uri="{BB962C8B-B14F-4D97-AF65-F5344CB8AC3E}">
        <p14:creationId xmlns:p14="http://schemas.microsoft.com/office/powerpoint/2010/main" val="205691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buFont typeface="Arial" panose="020B0604020202020204" pitchFamily="34" charset="0"/>
              <a:buChar char="•"/>
            </a:pPr>
            <a:r>
              <a:rPr lang="en-US" sz="1200" dirty="0"/>
              <a:t>Forecasting is the process of making predictions of the future based on past and present data!</a:t>
            </a:r>
          </a:p>
          <a:p>
            <a:endParaRPr lang="en-US" sz="1200" dirty="0"/>
          </a:p>
          <a:p>
            <a:pPr marL="342900" indent="-342900">
              <a:buFont typeface="Arial" panose="020B0604020202020204" pitchFamily="34" charset="0"/>
              <a:buChar char="•"/>
            </a:pPr>
            <a:r>
              <a:rPr lang="en-US" sz="1200" dirty="0"/>
              <a:t>It is also very hard since none has the correct model of the world.</a:t>
            </a:r>
          </a:p>
          <a:p>
            <a:endParaRPr lang="en-US" sz="1200" dirty="0"/>
          </a:p>
          <a:p>
            <a:pPr marL="342900" indent="-342900">
              <a:buFont typeface="Arial" panose="020B0604020202020204" pitchFamily="34" charset="0"/>
              <a:buChar char="•"/>
            </a:pPr>
            <a:r>
              <a:rPr lang="en-US" sz="1200" dirty="0"/>
              <a:t>Explaining a particular kind of prediction is equally important, since you can make a more compelling case out of it.</a:t>
            </a:r>
          </a:p>
          <a:p>
            <a:endParaRPr lang="fr-FR" dirty="0"/>
          </a:p>
          <a:p>
            <a:pPr marL="171450" indent="-171450">
              <a:buFont typeface="Arial" panose="020B0604020202020204" pitchFamily="34" charset="0"/>
              <a:buChar char="•"/>
            </a:pPr>
            <a:r>
              <a:rPr lang="en-US" sz="1200" dirty="0"/>
              <a:t>    It is also very hard since none has the correct model of the world.</a:t>
            </a:r>
          </a:p>
          <a:p>
            <a:endParaRPr lang="en-US" sz="1200" dirty="0"/>
          </a:p>
          <a:p>
            <a:pPr marL="171450" indent="-171450">
              <a:buFont typeface="Arial" panose="020B0604020202020204" pitchFamily="34" charset="0"/>
              <a:buChar char="•"/>
            </a:pPr>
            <a:r>
              <a:rPr lang="en-US" sz="1200" dirty="0"/>
              <a:t>    Explaining a particular kind of prediction is equally important, since you can make a more compelling case out of it.</a:t>
            </a:r>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2</a:t>
            </a:fld>
            <a:endParaRPr lang="en-US"/>
          </a:p>
        </p:txBody>
      </p:sp>
    </p:spTree>
    <p:extLst>
      <p:ext uri="{BB962C8B-B14F-4D97-AF65-F5344CB8AC3E}">
        <p14:creationId xmlns:p14="http://schemas.microsoft.com/office/powerpoint/2010/main" val="3048809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buFont typeface="Arial" panose="020B0604020202020204" pitchFamily="34" charset="0"/>
              <a:buChar char="•"/>
            </a:pPr>
            <a:r>
              <a:rPr lang="en-US" sz="1200" dirty="0"/>
              <a:t>Forecasting is the process of making predictions of the future based on past and present data!</a:t>
            </a:r>
          </a:p>
          <a:p>
            <a:endParaRPr lang="en-US" sz="1200" dirty="0"/>
          </a:p>
          <a:p>
            <a:pPr marL="342900" indent="-342900">
              <a:buFont typeface="Arial" panose="020B0604020202020204" pitchFamily="34" charset="0"/>
              <a:buChar char="•"/>
            </a:pPr>
            <a:r>
              <a:rPr lang="en-US" sz="1200" dirty="0"/>
              <a:t>It is also very hard since none has the correct model of the world.</a:t>
            </a:r>
          </a:p>
          <a:p>
            <a:endParaRPr lang="en-US" sz="1200" dirty="0"/>
          </a:p>
          <a:p>
            <a:pPr marL="342900" indent="-342900">
              <a:buFont typeface="Arial" panose="020B0604020202020204" pitchFamily="34" charset="0"/>
              <a:buChar char="•"/>
            </a:pPr>
            <a:r>
              <a:rPr lang="en-US" sz="1200" dirty="0"/>
              <a:t>Explaining a particular kind of prediction is equally important, since you can make a more compelling case out of it.</a:t>
            </a:r>
          </a:p>
          <a:p>
            <a:endParaRPr lang="fr-FR" dirty="0"/>
          </a:p>
          <a:p>
            <a:pPr marL="171450" indent="-171450">
              <a:buFont typeface="Arial" panose="020B0604020202020204" pitchFamily="34" charset="0"/>
              <a:buChar char="•"/>
            </a:pPr>
            <a:r>
              <a:rPr lang="en-US" sz="1200" dirty="0"/>
              <a:t>It is also very hard since none has the correct model of the world.</a:t>
            </a:r>
          </a:p>
          <a:p>
            <a:endParaRPr lang="en-US" sz="1200" dirty="0"/>
          </a:p>
          <a:p>
            <a:pPr marL="171450" indent="-171450">
              <a:buFont typeface="Arial" panose="020B0604020202020204" pitchFamily="34" charset="0"/>
              <a:buChar char="•"/>
            </a:pPr>
            <a:r>
              <a:rPr lang="en-US" sz="1200" dirty="0"/>
              <a:t>Explaining a particular kind of prediction is equally important, since you can make a more compelling case out of it.</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r>
              <a:rPr lang="en-US" sz="1200" dirty="0"/>
              <a:t>Are causal relationships necessary for forecasting?</a:t>
            </a:r>
          </a:p>
          <a:p>
            <a:pPr>
              <a:buNone/>
            </a:pPr>
            <a:r>
              <a:rPr lang="en-US" sz="1200" dirty="0"/>
              <a:t>	</a:t>
            </a:r>
            <a:r>
              <a:rPr lang="en-US" sz="1200" i="1" dirty="0"/>
              <a:t>Not necessarily! </a:t>
            </a:r>
          </a:p>
          <a:p>
            <a:pPr>
              <a:buNone/>
            </a:pPr>
            <a:r>
              <a:rPr lang="en-US" sz="1200" dirty="0"/>
              <a:t>	A lot of times, the past observations of certain variables are the best forecasters of future observations.</a:t>
            </a:r>
          </a:p>
          <a:p>
            <a:pPr>
              <a:buNone/>
            </a:pPr>
            <a:endParaRPr lang="en-US" sz="1200" i="1" dirty="0"/>
          </a:p>
          <a:p>
            <a:r>
              <a:rPr lang="en-US" sz="1200" dirty="0"/>
              <a:t>Can we just use anything?</a:t>
            </a:r>
          </a:p>
          <a:p>
            <a:pPr>
              <a:buNone/>
            </a:pPr>
            <a:r>
              <a:rPr lang="en-US" sz="1200" dirty="0"/>
              <a:t>	</a:t>
            </a:r>
            <a:r>
              <a:rPr lang="en-US" sz="1200" i="1" dirty="0"/>
              <a:t>Not necessarily, </a:t>
            </a:r>
            <a:r>
              <a:rPr lang="en-US" sz="1200" dirty="0"/>
              <a:t>since there are a lot of spurious co-movements.</a:t>
            </a:r>
          </a:p>
          <a:p>
            <a:pPr>
              <a:buNone/>
            </a:pPr>
            <a:endParaRPr lang="en-US" sz="1200" dirty="0"/>
          </a:p>
          <a:p>
            <a:r>
              <a:rPr lang="en-US" sz="1200" dirty="0"/>
              <a:t>What to do?</a:t>
            </a:r>
          </a:p>
          <a:p>
            <a:pPr>
              <a:buNone/>
            </a:pPr>
            <a:r>
              <a:rPr lang="en-US" sz="1200" dirty="0"/>
              <a:t>	</a:t>
            </a:r>
            <a:r>
              <a:rPr lang="en-US" sz="1200" i="1" dirty="0"/>
              <a:t>Strike a balance! </a:t>
            </a:r>
          </a:p>
          <a:p>
            <a:pPr>
              <a:buNone/>
            </a:pPr>
            <a:r>
              <a:rPr lang="en-US" sz="1200" dirty="0"/>
              <a:t>	Good models are the ones that capture time series properties of the data, as well as adhere to some economic theory.</a:t>
            </a:r>
          </a:p>
          <a:p>
            <a:pPr marL="171450" indent="-171450">
              <a:buFont typeface="Arial" panose="020B0604020202020204" pitchFamily="34" charset="0"/>
              <a:buChar char="•"/>
            </a:pPr>
            <a:endParaRPr lang="en-US" sz="1200" dirty="0"/>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3</a:t>
            </a:fld>
            <a:endParaRPr lang="en-US"/>
          </a:p>
        </p:txBody>
      </p:sp>
    </p:spTree>
    <p:extLst>
      <p:ext uri="{BB962C8B-B14F-4D97-AF65-F5344CB8AC3E}">
        <p14:creationId xmlns:p14="http://schemas.microsoft.com/office/powerpoint/2010/main" val="2562397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b="0" i="0" dirty="0">
                <a:solidFill>
                  <a:srgbClr val="BDC1C6"/>
                </a:solidFill>
                <a:effectLst/>
                <a:latin typeface="arial" panose="020B0604020202020204" pitchFamily="34" charset="0"/>
              </a:rPr>
              <a:t>There </a:t>
            </a:r>
            <a:r>
              <a:rPr lang="fr-CH" b="0" i="0" dirty="0" err="1">
                <a:solidFill>
                  <a:srgbClr val="BDC1C6"/>
                </a:solidFill>
                <a:effectLst/>
                <a:latin typeface="arial" panose="020B0604020202020204" pitchFamily="34" charset="0"/>
              </a:rPr>
              <a:t>is</a:t>
            </a:r>
            <a:r>
              <a:rPr lang="fr-CH" b="0" i="0" dirty="0">
                <a:solidFill>
                  <a:srgbClr val="BDC1C6"/>
                </a:solidFill>
                <a:effectLst/>
                <a:latin typeface="arial" panose="020B0604020202020204" pitchFamily="34" charset="0"/>
              </a:rPr>
              <a:t>, </a:t>
            </a:r>
            <a:r>
              <a:rPr lang="fr-CH" b="0" i="0" dirty="0" err="1">
                <a:solidFill>
                  <a:srgbClr val="BDC1C6"/>
                </a:solidFill>
                <a:effectLst/>
                <a:latin typeface="arial" panose="020B0604020202020204" pitchFamily="34" charset="0"/>
              </a:rPr>
              <a:t>therefore</a:t>
            </a:r>
            <a:r>
              <a:rPr lang="fr-CH" b="0" i="0" dirty="0">
                <a:solidFill>
                  <a:srgbClr val="BDC1C6"/>
                </a:solidFill>
                <a:effectLst/>
                <a:latin typeface="arial" panose="020B0604020202020204" pitchFamily="34" charset="0"/>
              </a:rPr>
              <a:t>, no </a:t>
            </a:r>
            <a:r>
              <a:rPr lang="fr-CH" b="0" i="0" dirty="0" err="1">
                <a:solidFill>
                  <a:srgbClr val="BDC1C6"/>
                </a:solidFill>
                <a:effectLst/>
                <a:latin typeface="arial" panose="020B0604020202020204" pitchFamily="34" charset="0"/>
              </a:rPr>
              <a:t>sequential</a:t>
            </a:r>
            <a:r>
              <a:rPr lang="fr-CH" b="0" i="0" dirty="0">
                <a:solidFill>
                  <a:srgbClr val="BDC1C6"/>
                </a:solidFill>
                <a:effectLst/>
                <a:latin typeface="arial" panose="020B0604020202020204" pitchFamily="34" charset="0"/>
              </a:rPr>
              <a:t> </a:t>
            </a:r>
            <a:r>
              <a:rPr lang="fr-CH" b="0" i="0" dirty="0" err="1">
                <a:solidFill>
                  <a:srgbClr val="BDC1C6"/>
                </a:solidFill>
                <a:effectLst/>
                <a:latin typeface="arial" panose="020B0604020202020204" pitchFamily="34" charset="0"/>
              </a:rPr>
              <a:t>dependence</a:t>
            </a:r>
            <a:r>
              <a:rPr lang="fr-CH" b="0" i="0" dirty="0">
                <a:solidFill>
                  <a:srgbClr val="BDC1C6"/>
                </a:solidFill>
                <a:effectLst/>
                <a:latin typeface="arial" panose="020B0604020202020204" pitchFamily="34" charset="0"/>
              </a:rPr>
              <a:t> or </a:t>
            </a:r>
            <a:r>
              <a:rPr lang="fr-CH" b="0" i="0" dirty="0" err="1">
                <a:solidFill>
                  <a:srgbClr val="BDC1C6"/>
                </a:solidFill>
                <a:effectLst/>
                <a:latin typeface="arial" panose="020B0604020202020204" pitchFamily="34" charset="0"/>
              </a:rPr>
              <a:t>learnable</a:t>
            </a:r>
            <a:r>
              <a:rPr lang="fr-CH" b="0" i="0" dirty="0">
                <a:solidFill>
                  <a:srgbClr val="BDC1C6"/>
                </a:solidFill>
                <a:effectLst/>
                <a:latin typeface="arial" panose="020B0604020202020204" pitchFamily="34" charset="0"/>
              </a:rPr>
              <a:t> structure to </a:t>
            </a:r>
            <a:r>
              <a:rPr lang="fr-CH" b="0" i="0" dirty="0" err="1">
                <a:solidFill>
                  <a:srgbClr val="BDC1C6"/>
                </a:solidFill>
                <a:effectLst/>
                <a:latin typeface="arial" panose="020B0604020202020204" pitchFamily="34" charset="0"/>
              </a:rPr>
              <a:t>be</a:t>
            </a:r>
            <a:r>
              <a:rPr lang="fr-CH" b="0" i="0" dirty="0">
                <a:solidFill>
                  <a:srgbClr val="BDC1C6"/>
                </a:solidFill>
                <a:effectLst/>
                <a:latin typeface="arial" panose="020B0604020202020204" pitchFamily="34" charset="0"/>
              </a:rPr>
              <a:t> </a:t>
            </a:r>
            <a:r>
              <a:rPr lang="fr-CH" b="0" i="0" dirty="0" err="1">
                <a:solidFill>
                  <a:srgbClr val="BDC1C6"/>
                </a:solidFill>
                <a:effectLst/>
                <a:latin typeface="arial" panose="020B0604020202020204" pitchFamily="34" charset="0"/>
              </a:rPr>
              <a:t>found</a:t>
            </a:r>
            <a:r>
              <a:rPr lang="fr-CH" b="0" i="0" dirty="0">
                <a:solidFill>
                  <a:srgbClr val="BDC1C6"/>
                </a:solidFill>
                <a:effectLst/>
                <a:latin typeface="arial" panose="020B0604020202020204" pitchFamily="34" charset="0"/>
              </a:rPr>
              <a:t> in the data.</a:t>
            </a:r>
          </a:p>
          <a:p>
            <a:endParaRPr lang="fr-CH" b="0" i="0" dirty="0">
              <a:solidFill>
                <a:srgbClr val="BDC1C6"/>
              </a:solidFill>
              <a:effectLst/>
              <a:latin typeface="arial" panose="020B0604020202020204" pitchFamily="34" charset="0"/>
            </a:endParaRPr>
          </a:p>
          <a:p>
            <a:r>
              <a:rPr lang="fr-CH" b="0" i="0" dirty="0" err="1">
                <a:solidFill>
                  <a:srgbClr val="BDC1C6"/>
                </a:solidFill>
                <a:effectLst/>
                <a:latin typeface="arial" panose="020B0604020202020204" pitchFamily="34" charset="0"/>
              </a:rPr>
              <a:t>Period</a:t>
            </a:r>
            <a:r>
              <a:rPr lang="fr-CH" b="0" i="0" dirty="0">
                <a:solidFill>
                  <a:srgbClr val="BDC1C6"/>
                </a:solidFill>
                <a:effectLst/>
                <a:latin typeface="arial" panose="020B0604020202020204" pitchFamily="34" charset="0"/>
              </a:rPr>
              <a:t> Covid confirme la </a:t>
            </a:r>
            <a:r>
              <a:rPr lang="fr-CH" b="0" i="0" dirty="0" err="1">
                <a:solidFill>
                  <a:srgbClr val="BDC1C6"/>
                </a:solidFill>
                <a:effectLst/>
                <a:latin typeface="arial" panose="020B0604020202020204" pitchFamily="34" charset="0"/>
              </a:rPr>
              <a:t>random</a:t>
            </a:r>
            <a:r>
              <a:rPr lang="fr-CH" b="0" i="0" dirty="0">
                <a:solidFill>
                  <a:srgbClr val="BDC1C6"/>
                </a:solidFill>
                <a:effectLst/>
                <a:latin typeface="arial" panose="020B0604020202020204" pitchFamily="34" charset="0"/>
              </a:rPr>
              <a:t> </a:t>
            </a:r>
            <a:r>
              <a:rPr lang="fr-CH" b="0" i="0" dirty="0" err="1">
                <a:solidFill>
                  <a:srgbClr val="BDC1C6"/>
                </a:solidFill>
                <a:effectLst/>
                <a:latin typeface="arial" panose="020B0604020202020204" pitchFamily="34" charset="0"/>
              </a:rPr>
              <a:t>walk</a:t>
            </a:r>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6</a:t>
            </a:fld>
            <a:endParaRPr lang="en-US"/>
          </a:p>
        </p:txBody>
      </p:sp>
    </p:spTree>
    <p:extLst>
      <p:ext uri="{BB962C8B-B14F-4D97-AF65-F5344CB8AC3E}">
        <p14:creationId xmlns:p14="http://schemas.microsoft.com/office/powerpoint/2010/main" val="515536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dirty="0">
                <a:solidFill>
                  <a:srgbClr val="080808"/>
                </a:solidFill>
                <a:effectLst/>
                <a:latin typeface="JetBrains Mono"/>
              </a:rPr>
              <a:t>The </a:t>
            </a:r>
            <a:r>
              <a:rPr lang="fr-CH" dirty="0" err="1">
                <a:solidFill>
                  <a:srgbClr val="080808"/>
                </a:solidFill>
                <a:effectLst/>
                <a:latin typeface="JetBrains Mono"/>
              </a:rPr>
              <a:t>autocorrelations</a:t>
            </a:r>
            <a:r>
              <a:rPr lang="fr-CH" dirty="0">
                <a:solidFill>
                  <a:srgbClr val="080808"/>
                </a:solidFill>
                <a:effectLst/>
                <a:latin typeface="JetBrains Mono"/>
              </a:rPr>
              <a:t> are positive for </a:t>
            </a:r>
            <a:r>
              <a:rPr lang="fr-CH" dirty="0" err="1">
                <a:solidFill>
                  <a:srgbClr val="080808"/>
                </a:solidFill>
                <a:effectLst/>
                <a:latin typeface="JetBrains Mono"/>
              </a:rPr>
              <a:t>many</a:t>
            </a:r>
            <a:r>
              <a:rPr lang="fr-CH" dirty="0">
                <a:solidFill>
                  <a:srgbClr val="080808"/>
                </a:solidFill>
                <a:effectLst/>
                <a:latin typeface="JetBrains Mono"/>
              </a:rPr>
              <a:t> </a:t>
            </a:r>
            <a:r>
              <a:rPr lang="fr-CH" dirty="0" err="1">
                <a:solidFill>
                  <a:srgbClr val="080808"/>
                </a:solidFill>
                <a:effectLst/>
                <a:latin typeface="JetBrains Mono"/>
              </a:rPr>
              <a:t>number</a:t>
            </a:r>
            <a:r>
              <a:rPr lang="fr-CH" dirty="0">
                <a:solidFill>
                  <a:srgbClr val="080808"/>
                </a:solidFill>
                <a:effectLst/>
                <a:latin typeface="JetBrains Mono"/>
              </a:rPr>
              <a:t> of lags (10), </a:t>
            </a:r>
            <a:r>
              <a:rPr lang="fr-CH" dirty="0" err="1">
                <a:solidFill>
                  <a:srgbClr val="080808"/>
                </a:solidFill>
                <a:effectLst/>
                <a:latin typeface="JetBrains Mono"/>
              </a:rPr>
              <a:t>so</a:t>
            </a:r>
            <a:r>
              <a:rPr lang="fr-CH" dirty="0">
                <a:solidFill>
                  <a:srgbClr val="080808"/>
                </a:solidFill>
                <a:effectLst/>
                <a:latin typeface="JetBrains Mono"/>
              </a:rPr>
              <a:t> the </a:t>
            </a:r>
            <a:r>
              <a:rPr lang="fr-CH" dirty="0" err="1">
                <a:solidFill>
                  <a:srgbClr val="080808"/>
                </a:solidFill>
                <a:effectLst/>
                <a:latin typeface="JetBrains Mono"/>
              </a:rPr>
              <a:t>series</a:t>
            </a:r>
            <a:r>
              <a:rPr lang="fr-CH" dirty="0">
                <a:solidFill>
                  <a:srgbClr val="080808"/>
                </a:solidFill>
                <a:effectLst/>
                <a:latin typeface="JetBrains Mono"/>
              </a:rPr>
              <a:t> </a:t>
            </a:r>
            <a:r>
              <a:rPr lang="fr-CH" dirty="0" err="1">
                <a:solidFill>
                  <a:srgbClr val="080808"/>
                </a:solidFill>
                <a:effectLst/>
                <a:latin typeface="JetBrains Mono"/>
              </a:rPr>
              <a:t>needs</a:t>
            </a:r>
            <a:r>
              <a:rPr lang="fr-CH" dirty="0">
                <a:solidFill>
                  <a:srgbClr val="080808"/>
                </a:solidFill>
                <a:effectLst/>
                <a:latin typeface="JetBrains Mono"/>
              </a:rPr>
              <a:t> </a:t>
            </a:r>
            <a:r>
              <a:rPr lang="fr-CH" dirty="0" err="1">
                <a:solidFill>
                  <a:srgbClr val="080808"/>
                </a:solidFill>
                <a:effectLst/>
                <a:latin typeface="JetBrains Mono"/>
              </a:rPr>
              <a:t>further</a:t>
            </a:r>
            <a:r>
              <a:rPr lang="fr-CH" dirty="0">
                <a:solidFill>
                  <a:srgbClr val="080808"/>
                </a:solidFill>
                <a:effectLst/>
                <a:latin typeface="JetBrains Mono"/>
              </a:rPr>
              <a:t> </a:t>
            </a:r>
            <a:r>
              <a:rPr lang="fr-CH" dirty="0" err="1">
                <a:solidFill>
                  <a:srgbClr val="080808"/>
                </a:solidFill>
                <a:effectLst/>
                <a:latin typeface="JetBrains Mono"/>
              </a:rPr>
              <a:t>differencing</a:t>
            </a:r>
            <a:r>
              <a:rPr lang="fr-CH" dirty="0">
                <a:solidFill>
                  <a:srgbClr val="080808"/>
                </a:solidFill>
                <a:effectLst/>
                <a:latin typeface="JetBrains Mono"/>
              </a:rPr>
              <a:t>. The stock return (</a:t>
            </a:r>
            <a:r>
              <a:rPr lang="fr-CH" dirty="0" err="1">
                <a:solidFill>
                  <a:srgbClr val="080808"/>
                </a:solidFill>
                <a:effectLst/>
                <a:latin typeface="JetBrains Mono"/>
              </a:rPr>
              <a:t>difference</a:t>
            </a:r>
            <a:r>
              <a:rPr lang="fr-CH" dirty="0">
                <a:solidFill>
                  <a:srgbClr val="080808"/>
                </a:solidFill>
                <a:effectLst/>
                <a:latin typeface="JetBrains Mono"/>
              </a:rPr>
              <a:t> </a:t>
            </a:r>
            <a:r>
              <a:rPr lang="fr-CH" dirty="0" err="1">
                <a:solidFill>
                  <a:srgbClr val="080808"/>
                </a:solidFill>
                <a:effectLst/>
                <a:latin typeface="JetBrains Mono"/>
              </a:rPr>
              <a:t>between</a:t>
            </a:r>
            <a:r>
              <a:rPr lang="fr-CH" dirty="0">
                <a:solidFill>
                  <a:srgbClr val="080808"/>
                </a:solidFill>
                <a:effectLst/>
                <a:latin typeface="JetBrains Mono"/>
              </a:rPr>
              <a:t> </a:t>
            </a:r>
            <a:r>
              <a:rPr lang="fr-CH" dirty="0" err="1">
                <a:solidFill>
                  <a:srgbClr val="080808"/>
                </a:solidFill>
                <a:effectLst/>
                <a:latin typeface="JetBrains Mono"/>
              </a:rPr>
              <a:t>opening</a:t>
            </a:r>
            <a:r>
              <a:rPr lang="fr-CH" dirty="0">
                <a:solidFill>
                  <a:srgbClr val="080808"/>
                </a:solidFill>
                <a:effectLst/>
                <a:latin typeface="JetBrains Mono"/>
              </a:rPr>
              <a:t> and </a:t>
            </a:r>
            <a:r>
              <a:rPr lang="fr-CH" dirty="0" err="1">
                <a:solidFill>
                  <a:srgbClr val="080808"/>
                </a:solidFill>
                <a:effectLst/>
                <a:latin typeface="JetBrains Mono"/>
              </a:rPr>
              <a:t>closing</a:t>
            </a:r>
            <a:r>
              <a:rPr lang="fr-CH" dirty="0">
                <a:solidFill>
                  <a:srgbClr val="080808"/>
                </a:solidFill>
                <a:effectLst/>
                <a:latin typeface="JetBrains Mono"/>
              </a:rPr>
              <a:t> stock </a:t>
            </a:r>
            <a:r>
              <a:rPr lang="fr-CH" dirty="0" err="1">
                <a:solidFill>
                  <a:srgbClr val="080808"/>
                </a:solidFill>
                <a:effectLst/>
                <a:latin typeface="JetBrains Mono"/>
              </a:rPr>
              <a:t>price</a:t>
            </a:r>
            <a:r>
              <a:rPr lang="fr-CH" dirty="0">
                <a:solidFill>
                  <a:srgbClr val="080808"/>
                </a:solidFill>
                <a:effectLst/>
                <a:latin typeface="JetBrains Mono"/>
              </a:rPr>
              <a:t>) </a:t>
            </a:r>
            <a:r>
              <a:rPr lang="fr-CH" dirty="0" err="1">
                <a:solidFill>
                  <a:srgbClr val="080808"/>
                </a:solidFill>
                <a:effectLst/>
                <a:latin typeface="JetBrains Mono"/>
              </a:rPr>
              <a:t>might</a:t>
            </a:r>
            <a:r>
              <a:rPr lang="fr-CH" dirty="0">
                <a:solidFill>
                  <a:srgbClr val="080808"/>
                </a:solidFill>
                <a:effectLst/>
                <a:latin typeface="JetBrains Mono"/>
              </a:rPr>
              <a:t> </a:t>
            </a:r>
            <a:r>
              <a:rPr lang="fr-CH" dirty="0" err="1">
                <a:solidFill>
                  <a:srgbClr val="080808"/>
                </a:solidFill>
                <a:effectLst/>
                <a:latin typeface="JetBrains Mono"/>
              </a:rPr>
              <a:t>provide</a:t>
            </a:r>
            <a:r>
              <a:rPr lang="fr-CH" dirty="0">
                <a:solidFill>
                  <a:srgbClr val="080808"/>
                </a:solidFill>
                <a:effectLst/>
                <a:latin typeface="JetBrains Mono"/>
              </a:rPr>
              <a:t> the </a:t>
            </a:r>
            <a:r>
              <a:rPr lang="fr-CH" dirty="0" err="1">
                <a:solidFill>
                  <a:srgbClr val="080808"/>
                </a:solidFill>
                <a:effectLst/>
                <a:latin typeface="JetBrains Mono"/>
              </a:rPr>
              <a:t>mean</a:t>
            </a:r>
            <a:r>
              <a:rPr lang="fr-CH" dirty="0">
                <a:solidFill>
                  <a:srgbClr val="080808"/>
                </a:solidFill>
                <a:effectLst/>
                <a:latin typeface="JetBrains Mono"/>
              </a:rPr>
              <a:t> to </a:t>
            </a:r>
            <a:r>
              <a:rPr lang="fr-CH" dirty="0" err="1">
                <a:solidFill>
                  <a:srgbClr val="080808"/>
                </a:solidFill>
                <a:effectLst/>
                <a:latin typeface="JetBrains Mono"/>
              </a:rPr>
              <a:t>reach</a:t>
            </a:r>
            <a:r>
              <a:rPr lang="fr-CH" dirty="0">
                <a:solidFill>
                  <a:srgbClr val="080808"/>
                </a:solidFill>
                <a:effectLst/>
                <a:latin typeface="JetBrains Mono"/>
              </a:rPr>
              <a:t> </a:t>
            </a:r>
            <a:r>
              <a:rPr lang="fr-CH" dirty="0" err="1">
                <a:solidFill>
                  <a:srgbClr val="080808"/>
                </a:solidFill>
                <a:effectLst/>
                <a:latin typeface="JetBrains Mono"/>
              </a:rPr>
              <a:t>stationarity</a:t>
            </a:r>
            <a:r>
              <a:rPr lang="fr-CH" dirty="0">
                <a:solidFill>
                  <a:srgbClr val="080808"/>
                </a:solidFill>
                <a:effectLst/>
                <a:latin typeface="JetBrains Mono"/>
              </a:rPr>
              <a:t>.</a:t>
            </a:r>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7</a:t>
            </a:fld>
            <a:endParaRPr lang="en-US"/>
          </a:p>
        </p:txBody>
      </p:sp>
    </p:spTree>
    <p:extLst>
      <p:ext uri="{BB962C8B-B14F-4D97-AF65-F5344CB8AC3E}">
        <p14:creationId xmlns:p14="http://schemas.microsoft.com/office/powerpoint/2010/main" val="515571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dirty="0">
                <a:solidFill>
                  <a:srgbClr val="080808"/>
                </a:solidFill>
                <a:effectLst/>
                <a:latin typeface="JetBrains Mono"/>
              </a:rPr>
              <a:t>The ARMA </a:t>
            </a:r>
            <a:r>
              <a:rPr lang="fr-CH" dirty="0" err="1">
                <a:solidFill>
                  <a:srgbClr val="080808"/>
                </a:solidFill>
                <a:effectLst/>
                <a:latin typeface="JetBrains Mono"/>
              </a:rPr>
              <a:t>models</a:t>
            </a:r>
            <a:r>
              <a:rPr lang="fr-CH" dirty="0">
                <a:solidFill>
                  <a:srgbClr val="080808"/>
                </a:solidFill>
                <a:effectLst/>
                <a:latin typeface="JetBrains Mono"/>
              </a:rPr>
              <a:t> combines the AR </a:t>
            </a:r>
            <a:r>
              <a:rPr lang="fr-CH" dirty="0" err="1">
                <a:solidFill>
                  <a:srgbClr val="080808"/>
                </a:solidFill>
                <a:effectLst/>
                <a:latin typeface="JetBrains Mono"/>
              </a:rPr>
              <a:t>models</a:t>
            </a:r>
            <a:r>
              <a:rPr lang="fr-CH" dirty="0">
                <a:solidFill>
                  <a:srgbClr val="080808"/>
                </a:solidFill>
                <a:effectLst/>
                <a:latin typeface="JetBrains Mono"/>
              </a:rPr>
              <a:t> and the MA </a:t>
            </a:r>
            <a:r>
              <a:rPr lang="fr-CH" dirty="0" err="1">
                <a:solidFill>
                  <a:srgbClr val="080808"/>
                </a:solidFill>
                <a:effectLst/>
                <a:latin typeface="JetBrains Mono"/>
              </a:rPr>
              <a:t>models</a:t>
            </a:r>
            <a:r>
              <a:rPr lang="fr-CH" dirty="0">
                <a:solidFill>
                  <a:srgbClr val="080808"/>
                </a:solidFill>
                <a:effectLst/>
                <a:latin typeface="JetBrains Mono"/>
              </a:rPr>
              <a:t>. The ARMA(</a:t>
            </a:r>
            <a:r>
              <a:rPr lang="fr-CH" dirty="0" err="1">
                <a:solidFill>
                  <a:srgbClr val="080808"/>
                </a:solidFill>
                <a:effectLst/>
                <a:latin typeface="JetBrains Mono"/>
              </a:rPr>
              <a:t>p,q</a:t>
            </a:r>
            <a:r>
              <a:rPr lang="fr-CH" dirty="0">
                <a:solidFill>
                  <a:srgbClr val="080808"/>
                </a:solidFill>
                <a:effectLst/>
                <a:latin typeface="JetBrains Mono"/>
              </a:rPr>
              <a:t>) </a:t>
            </a:r>
            <a:r>
              <a:rPr lang="fr-CH" dirty="0" err="1">
                <a:solidFill>
                  <a:srgbClr val="080808"/>
                </a:solidFill>
                <a:effectLst/>
                <a:latin typeface="JetBrains Mono"/>
              </a:rPr>
              <a:t>contains</a:t>
            </a:r>
            <a:r>
              <a:rPr lang="fr-CH" dirty="0">
                <a:solidFill>
                  <a:srgbClr val="080808"/>
                </a:solidFill>
                <a:effectLst/>
                <a:latin typeface="JetBrains Mono"/>
              </a:rPr>
              <a:t> the AR(p) and the MA(q) and can </a:t>
            </a:r>
            <a:r>
              <a:rPr lang="fr-CH" dirty="0" err="1">
                <a:solidFill>
                  <a:srgbClr val="080808"/>
                </a:solidFill>
                <a:effectLst/>
                <a:latin typeface="JetBrains Mono"/>
              </a:rPr>
              <a:t>be</a:t>
            </a:r>
            <a:r>
              <a:rPr lang="fr-CH" dirty="0">
                <a:solidFill>
                  <a:srgbClr val="080808"/>
                </a:solidFill>
                <a:effectLst/>
                <a:latin typeface="JetBrains Mono"/>
              </a:rPr>
              <a:t> </a:t>
            </a:r>
            <a:r>
              <a:rPr lang="fr-CH" dirty="0" err="1">
                <a:solidFill>
                  <a:srgbClr val="080808"/>
                </a:solidFill>
                <a:effectLst/>
                <a:latin typeface="JetBrains Mono"/>
              </a:rPr>
              <a:t>used</a:t>
            </a:r>
            <a:r>
              <a:rPr lang="fr-CH" dirty="0">
                <a:solidFill>
                  <a:srgbClr val="080808"/>
                </a:solidFill>
                <a:effectLst/>
                <a:latin typeface="JetBrains Mono"/>
              </a:rPr>
              <a:t> for </a:t>
            </a:r>
            <a:r>
              <a:rPr lang="fr-CH" dirty="0" err="1">
                <a:solidFill>
                  <a:srgbClr val="080808"/>
                </a:solidFill>
                <a:effectLst/>
                <a:latin typeface="JetBrains Mono"/>
              </a:rPr>
              <a:t>univariate</a:t>
            </a:r>
            <a:r>
              <a:rPr lang="fr-CH" dirty="0">
                <a:solidFill>
                  <a:srgbClr val="080808"/>
                </a:solidFill>
                <a:effectLst/>
                <a:latin typeface="JetBrains Mono"/>
              </a:rPr>
              <a:t> time </a:t>
            </a:r>
            <a:r>
              <a:rPr lang="fr-CH" dirty="0" err="1">
                <a:solidFill>
                  <a:srgbClr val="080808"/>
                </a:solidFill>
                <a:effectLst/>
                <a:latin typeface="JetBrains Mono"/>
              </a:rPr>
              <a:t>series</a:t>
            </a:r>
            <a:r>
              <a:rPr lang="fr-CH" dirty="0">
                <a:solidFill>
                  <a:srgbClr val="080808"/>
                </a:solidFill>
                <a:effectLst/>
                <a:latin typeface="JetBrains Mono"/>
              </a:rPr>
              <a:t>.</a:t>
            </a:r>
            <a:br>
              <a:rPr lang="fr-CH" dirty="0">
                <a:solidFill>
                  <a:srgbClr val="080808"/>
                </a:solidFill>
                <a:effectLst/>
                <a:latin typeface="JetBrains Mono"/>
              </a:rPr>
            </a:br>
            <a:br>
              <a:rPr lang="fr-CH" dirty="0">
                <a:solidFill>
                  <a:srgbClr val="080808"/>
                </a:solidFill>
                <a:effectLst/>
                <a:latin typeface="JetBrains Mono"/>
              </a:rPr>
            </a:br>
            <a:r>
              <a:rPr lang="fr-CH" dirty="0">
                <a:solidFill>
                  <a:srgbClr val="080808"/>
                </a:solidFill>
                <a:effectLst/>
                <a:latin typeface="JetBrains Mono"/>
              </a:rPr>
              <a:t>The main </a:t>
            </a:r>
            <a:r>
              <a:rPr lang="fr-CH" dirty="0" err="1">
                <a:solidFill>
                  <a:srgbClr val="080808"/>
                </a:solidFill>
                <a:effectLst/>
                <a:latin typeface="JetBrains Mono"/>
              </a:rPr>
              <a:t>assumption</a:t>
            </a:r>
            <a:r>
              <a:rPr lang="fr-CH" dirty="0">
                <a:solidFill>
                  <a:srgbClr val="080808"/>
                </a:solidFill>
                <a:effectLst/>
                <a:latin typeface="JetBrains Mono"/>
              </a:rPr>
              <a:t> in time </a:t>
            </a:r>
            <a:r>
              <a:rPr lang="fr-CH" dirty="0" err="1">
                <a:solidFill>
                  <a:srgbClr val="080808"/>
                </a:solidFill>
                <a:effectLst/>
                <a:latin typeface="JetBrains Mono"/>
              </a:rPr>
              <a:t>series</a:t>
            </a:r>
            <a:r>
              <a:rPr lang="fr-CH" dirty="0">
                <a:solidFill>
                  <a:srgbClr val="080808"/>
                </a:solidFill>
                <a:effectLst/>
                <a:latin typeface="JetBrains Mono"/>
              </a:rPr>
              <a:t> </a:t>
            </a:r>
            <a:r>
              <a:rPr lang="fr-CH" dirty="0" err="1">
                <a:solidFill>
                  <a:srgbClr val="080808"/>
                </a:solidFill>
                <a:effectLst/>
                <a:latin typeface="JetBrains Mono"/>
              </a:rPr>
              <a:t>analysis</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a:t>
            </a:r>
            <a:r>
              <a:rPr lang="fr-CH" dirty="0" err="1">
                <a:solidFill>
                  <a:srgbClr val="080808"/>
                </a:solidFill>
                <a:effectLst/>
                <a:latin typeface="JetBrains Mono"/>
              </a:rPr>
              <a:t>that</a:t>
            </a:r>
            <a:r>
              <a:rPr lang="fr-CH" dirty="0">
                <a:solidFill>
                  <a:srgbClr val="080808"/>
                </a:solidFill>
                <a:effectLst/>
                <a:latin typeface="JetBrains Mono"/>
              </a:rPr>
              <a:t> the time </a:t>
            </a:r>
            <a:r>
              <a:rPr lang="fr-CH" dirty="0" err="1">
                <a:solidFill>
                  <a:srgbClr val="080808"/>
                </a:solidFill>
                <a:effectLst/>
                <a:latin typeface="JetBrains Mono"/>
              </a:rPr>
              <a:t>series</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a:t>
            </a:r>
            <a:r>
              <a:rPr lang="fr-CH" dirty="0" err="1">
                <a:solidFill>
                  <a:srgbClr val="080808"/>
                </a:solidFill>
                <a:effectLst/>
                <a:latin typeface="JetBrains Mono"/>
              </a:rPr>
              <a:t>stationary</a:t>
            </a:r>
            <a:r>
              <a:rPr lang="fr-CH" dirty="0">
                <a:solidFill>
                  <a:srgbClr val="080808"/>
                </a:solidFill>
                <a:effectLst/>
                <a:latin typeface="JetBrains Mono"/>
              </a:rPr>
              <a:t> and </a:t>
            </a:r>
            <a:r>
              <a:rPr lang="fr-CH" dirty="0" err="1">
                <a:solidFill>
                  <a:srgbClr val="080808"/>
                </a:solidFill>
                <a:effectLst/>
                <a:latin typeface="JetBrains Mono"/>
              </a:rPr>
              <a:t>this</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not the case for </a:t>
            </a:r>
            <a:r>
              <a:rPr lang="fr-CH" dirty="0" err="1">
                <a:solidFill>
                  <a:srgbClr val="080808"/>
                </a:solidFill>
                <a:effectLst/>
                <a:latin typeface="JetBrains Mono"/>
              </a:rPr>
              <a:t>many</a:t>
            </a:r>
            <a:r>
              <a:rPr lang="fr-CH" dirty="0">
                <a:solidFill>
                  <a:srgbClr val="080808"/>
                </a:solidFill>
                <a:effectLst/>
                <a:latin typeface="JetBrains Mono"/>
              </a:rPr>
              <a:t> </a:t>
            </a:r>
            <a:r>
              <a:rPr lang="fr-CH" dirty="0" err="1">
                <a:solidFill>
                  <a:srgbClr val="080808"/>
                </a:solidFill>
                <a:effectLst/>
                <a:latin typeface="JetBrains Mono"/>
              </a:rPr>
              <a:t>pratical</a:t>
            </a:r>
            <a:r>
              <a:rPr lang="fr-CH" dirty="0">
                <a:solidFill>
                  <a:srgbClr val="080808"/>
                </a:solidFill>
                <a:effectLst/>
                <a:latin typeface="JetBrains Mono"/>
              </a:rPr>
              <a:t> situations. The solution to </a:t>
            </a:r>
            <a:r>
              <a:rPr lang="fr-CH" dirty="0" err="1">
                <a:solidFill>
                  <a:srgbClr val="080808"/>
                </a:solidFill>
                <a:effectLst/>
                <a:latin typeface="JetBrains Mono"/>
              </a:rPr>
              <a:t>this</a:t>
            </a:r>
            <a:r>
              <a:rPr lang="fr-CH" dirty="0">
                <a:solidFill>
                  <a:srgbClr val="080808"/>
                </a:solidFill>
                <a:effectLst/>
                <a:latin typeface="JetBrains Mono"/>
              </a:rPr>
              <a:t> can </a:t>
            </a:r>
            <a:r>
              <a:rPr lang="fr-CH" dirty="0" err="1">
                <a:solidFill>
                  <a:srgbClr val="080808"/>
                </a:solidFill>
                <a:effectLst/>
                <a:latin typeface="JetBrains Mono"/>
              </a:rPr>
              <a:t>be</a:t>
            </a:r>
            <a:r>
              <a:rPr lang="fr-CH" dirty="0">
                <a:solidFill>
                  <a:srgbClr val="080808"/>
                </a:solidFill>
                <a:effectLst/>
                <a:latin typeface="JetBrains Mono"/>
              </a:rPr>
              <a:t> </a:t>
            </a:r>
            <a:r>
              <a:rPr lang="fr-CH" dirty="0" err="1">
                <a:solidFill>
                  <a:srgbClr val="080808"/>
                </a:solidFill>
                <a:effectLst/>
                <a:latin typeface="JetBrains Mono"/>
              </a:rPr>
              <a:t>found</a:t>
            </a:r>
            <a:r>
              <a:rPr lang="fr-CH" dirty="0">
                <a:solidFill>
                  <a:srgbClr val="080808"/>
                </a:solidFill>
                <a:effectLst/>
                <a:latin typeface="JetBrains Mono"/>
              </a:rPr>
              <a:t> in the </a:t>
            </a:r>
            <a:r>
              <a:rPr lang="fr-CH" dirty="0" err="1">
                <a:solidFill>
                  <a:srgbClr val="080808"/>
                </a:solidFill>
                <a:effectLst/>
                <a:latin typeface="JetBrains Mono"/>
              </a:rPr>
              <a:t>Autoregressive</a:t>
            </a:r>
            <a:r>
              <a:rPr lang="fr-CH" dirty="0">
                <a:solidFill>
                  <a:srgbClr val="080808"/>
                </a:solidFill>
                <a:effectLst/>
                <a:latin typeface="JetBrains Mono"/>
              </a:rPr>
              <a:t> Integrated Moving </a:t>
            </a:r>
            <a:r>
              <a:rPr lang="fr-CH" dirty="0" err="1">
                <a:solidFill>
                  <a:srgbClr val="080808"/>
                </a:solidFill>
                <a:effectLst/>
                <a:latin typeface="JetBrains Mono"/>
              </a:rPr>
              <a:t>Average</a:t>
            </a:r>
            <a:r>
              <a:rPr lang="fr-CH" dirty="0">
                <a:solidFill>
                  <a:srgbClr val="080808"/>
                </a:solidFill>
                <a:effectLst/>
                <a:latin typeface="JetBrains Mono"/>
              </a:rPr>
              <a:t>(ARIMA) model. The ARIMA (</a:t>
            </a:r>
            <a:r>
              <a:rPr lang="fr-CH" dirty="0" err="1">
                <a:solidFill>
                  <a:srgbClr val="080808"/>
                </a:solidFill>
                <a:effectLst/>
                <a:latin typeface="JetBrains Mono"/>
              </a:rPr>
              <a:t>p,d,q</a:t>
            </a:r>
            <a:r>
              <a:rPr lang="fr-CH" dirty="0">
                <a:solidFill>
                  <a:srgbClr val="080808"/>
                </a:solidFill>
                <a:effectLst/>
                <a:latin typeface="JetBrains Mono"/>
              </a:rPr>
              <a:t>) </a:t>
            </a:r>
            <a:r>
              <a:rPr lang="fr-CH" dirty="0" err="1">
                <a:solidFill>
                  <a:srgbClr val="080808"/>
                </a:solidFill>
                <a:effectLst/>
                <a:latin typeface="JetBrains Mono"/>
              </a:rPr>
              <a:t>introduces</a:t>
            </a:r>
            <a:r>
              <a:rPr lang="fr-CH" dirty="0">
                <a:solidFill>
                  <a:srgbClr val="080808"/>
                </a:solidFill>
                <a:effectLst/>
                <a:latin typeface="JetBrains Mono"/>
              </a:rPr>
              <a:t> the </a:t>
            </a:r>
            <a:r>
              <a:rPr lang="fr-CH" dirty="0" err="1">
                <a:solidFill>
                  <a:srgbClr val="080808"/>
                </a:solidFill>
                <a:effectLst/>
                <a:latin typeface="JetBrains Mono"/>
              </a:rPr>
              <a:t>possibility</a:t>
            </a:r>
            <a:r>
              <a:rPr lang="fr-CH" dirty="0">
                <a:solidFill>
                  <a:srgbClr val="080808"/>
                </a:solidFill>
                <a:effectLst/>
                <a:latin typeface="JetBrains Mono"/>
              </a:rPr>
              <a:t> to </a:t>
            </a:r>
            <a:r>
              <a:rPr lang="fr-CH" dirty="0" err="1">
                <a:solidFill>
                  <a:srgbClr val="080808"/>
                </a:solidFill>
                <a:effectLst/>
                <a:latin typeface="JetBrains Mono"/>
              </a:rPr>
              <a:t>apply</a:t>
            </a:r>
            <a:r>
              <a:rPr lang="fr-CH" dirty="0">
                <a:solidFill>
                  <a:srgbClr val="080808"/>
                </a:solidFill>
                <a:effectLst/>
                <a:latin typeface="JetBrains Mono"/>
              </a:rPr>
              <a:t> </a:t>
            </a:r>
            <a:r>
              <a:rPr lang="fr-CH" dirty="0" err="1">
                <a:solidFill>
                  <a:srgbClr val="080808"/>
                </a:solidFill>
                <a:effectLst/>
                <a:latin typeface="JetBrains Mono"/>
              </a:rPr>
              <a:t>differencing</a:t>
            </a:r>
            <a:r>
              <a:rPr lang="fr-CH" dirty="0">
                <a:solidFill>
                  <a:srgbClr val="080808"/>
                </a:solidFill>
                <a:effectLst/>
                <a:latin typeface="JetBrains Mono"/>
              </a:rPr>
              <a:t> to the data d times in </a:t>
            </a:r>
            <a:r>
              <a:rPr lang="fr-CH" dirty="0" err="1">
                <a:solidFill>
                  <a:srgbClr val="080808"/>
                </a:solidFill>
                <a:effectLst/>
                <a:latin typeface="JetBrains Mono"/>
              </a:rPr>
              <a:t>order</a:t>
            </a:r>
            <a:r>
              <a:rPr lang="fr-CH" dirty="0">
                <a:solidFill>
                  <a:srgbClr val="080808"/>
                </a:solidFill>
                <a:effectLst/>
                <a:latin typeface="JetBrains Mono"/>
              </a:rPr>
              <a:t> to </a:t>
            </a:r>
            <a:r>
              <a:rPr lang="fr-CH" dirty="0" err="1">
                <a:solidFill>
                  <a:srgbClr val="080808"/>
                </a:solidFill>
                <a:effectLst/>
                <a:latin typeface="JetBrains Mono"/>
              </a:rPr>
              <a:t>make</a:t>
            </a:r>
            <a:r>
              <a:rPr lang="fr-CH" dirty="0">
                <a:solidFill>
                  <a:srgbClr val="080808"/>
                </a:solidFill>
                <a:effectLst/>
                <a:latin typeface="JetBrains Mono"/>
              </a:rPr>
              <a:t> </a:t>
            </a:r>
            <a:r>
              <a:rPr lang="fr-CH" dirty="0" err="1">
                <a:solidFill>
                  <a:srgbClr val="080808"/>
                </a:solidFill>
                <a:effectLst/>
                <a:latin typeface="JetBrains Mono"/>
              </a:rPr>
              <a:t>it</a:t>
            </a:r>
            <a:r>
              <a:rPr lang="fr-CH" dirty="0">
                <a:solidFill>
                  <a:srgbClr val="080808"/>
                </a:solidFill>
                <a:effectLst/>
                <a:latin typeface="JetBrains Mono"/>
              </a:rPr>
              <a:t> </a:t>
            </a:r>
            <a:r>
              <a:rPr lang="fr-CH" dirty="0" err="1">
                <a:solidFill>
                  <a:srgbClr val="080808"/>
                </a:solidFill>
                <a:effectLst/>
                <a:latin typeface="JetBrains Mono"/>
              </a:rPr>
              <a:t>stationary</a:t>
            </a:r>
            <a:r>
              <a:rPr lang="fr-CH" dirty="0">
                <a:solidFill>
                  <a:srgbClr val="080808"/>
                </a:solidFill>
                <a:effectLst/>
                <a:latin typeface="JetBrains Mono"/>
              </a:rPr>
              <a:t>. </a:t>
            </a:r>
            <a:r>
              <a:rPr lang="fr-CH" dirty="0" err="1">
                <a:solidFill>
                  <a:srgbClr val="080808"/>
                </a:solidFill>
                <a:effectLst/>
                <a:latin typeface="JetBrains Mono"/>
              </a:rPr>
              <a:t>After</a:t>
            </a:r>
            <a:r>
              <a:rPr lang="fr-CH" dirty="0">
                <a:solidFill>
                  <a:srgbClr val="080808"/>
                </a:solidFill>
                <a:effectLst/>
                <a:latin typeface="JetBrains Mono"/>
              </a:rPr>
              <a:t> the </a:t>
            </a:r>
            <a:r>
              <a:rPr lang="fr-CH" dirty="0" err="1">
                <a:solidFill>
                  <a:srgbClr val="080808"/>
                </a:solidFill>
                <a:effectLst/>
                <a:latin typeface="JetBrains Mono"/>
              </a:rPr>
              <a:t>differenciation</a:t>
            </a:r>
            <a:r>
              <a:rPr lang="fr-CH" dirty="0">
                <a:solidFill>
                  <a:srgbClr val="080808"/>
                </a:solidFill>
                <a:effectLst/>
                <a:latin typeface="JetBrains Mono"/>
              </a:rPr>
              <a:t>, the model </a:t>
            </a:r>
            <a:r>
              <a:rPr lang="fr-CH" dirty="0" err="1">
                <a:solidFill>
                  <a:srgbClr val="080808"/>
                </a:solidFill>
                <a:effectLst/>
                <a:latin typeface="JetBrains Mono"/>
              </a:rPr>
              <a:t>becomes</a:t>
            </a:r>
            <a:r>
              <a:rPr lang="fr-CH" dirty="0">
                <a:solidFill>
                  <a:srgbClr val="080808"/>
                </a:solidFill>
                <a:effectLst/>
                <a:latin typeface="JetBrains Mono"/>
              </a:rPr>
              <a:t> ARMA(</a:t>
            </a:r>
            <a:r>
              <a:rPr lang="fr-CH" dirty="0" err="1">
                <a:solidFill>
                  <a:srgbClr val="080808"/>
                </a:solidFill>
                <a:effectLst/>
                <a:latin typeface="JetBrains Mono"/>
              </a:rPr>
              <a:t>p,q</a:t>
            </a:r>
            <a:r>
              <a:rPr lang="fr-CH" dirty="0">
                <a:solidFill>
                  <a:srgbClr val="080808"/>
                </a:solidFill>
                <a:effectLst/>
                <a:latin typeface="JetBrains Mono"/>
              </a:rPr>
              <a:t>).</a:t>
            </a:r>
            <a:br>
              <a:rPr lang="fr-CH" dirty="0">
                <a:solidFill>
                  <a:srgbClr val="080808"/>
                </a:solidFill>
                <a:effectLst/>
                <a:latin typeface="JetBrains Mono"/>
              </a:rPr>
            </a:br>
            <a:br>
              <a:rPr lang="fr-CH" dirty="0">
                <a:solidFill>
                  <a:srgbClr val="080808"/>
                </a:solidFill>
                <a:effectLst/>
                <a:latin typeface="JetBrains Mono"/>
              </a:rPr>
            </a:br>
            <a:r>
              <a:rPr lang="fr-CH" dirty="0">
                <a:solidFill>
                  <a:srgbClr val="080808"/>
                </a:solidFill>
                <a:effectLst/>
                <a:latin typeface="JetBrains Mono"/>
              </a:rPr>
              <a:t>ARIMA </a:t>
            </a:r>
            <a:r>
              <a:rPr lang="fr-CH" dirty="0" err="1">
                <a:solidFill>
                  <a:srgbClr val="080808"/>
                </a:solidFill>
                <a:effectLst/>
                <a:latin typeface="JetBrains Mono"/>
              </a:rPr>
              <a:t>is</a:t>
            </a:r>
            <a:r>
              <a:rPr lang="fr-CH" dirty="0">
                <a:solidFill>
                  <a:srgbClr val="080808"/>
                </a:solidFill>
                <a:effectLst/>
                <a:latin typeface="JetBrains Mono"/>
              </a:rPr>
              <a:t> a </a:t>
            </a:r>
            <a:r>
              <a:rPr lang="fr-CH" dirty="0" err="1">
                <a:solidFill>
                  <a:srgbClr val="080808"/>
                </a:solidFill>
                <a:effectLst/>
                <a:latin typeface="JetBrains Mono"/>
              </a:rPr>
              <a:t>natural</a:t>
            </a:r>
            <a:r>
              <a:rPr lang="fr-CH" dirty="0">
                <a:solidFill>
                  <a:srgbClr val="080808"/>
                </a:solidFill>
                <a:effectLst/>
                <a:latin typeface="JetBrains Mono"/>
              </a:rPr>
              <a:t> extension to the class of ARMA </a:t>
            </a:r>
            <a:r>
              <a:rPr lang="fr-CH" dirty="0" err="1">
                <a:solidFill>
                  <a:srgbClr val="080808"/>
                </a:solidFill>
                <a:effectLst/>
                <a:latin typeface="JetBrains Mono"/>
              </a:rPr>
              <a:t>models</a:t>
            </a:r>
            <a:r>
              <a:rPr lang="fr-CH" dirty="0">
                <a:solidFill>
                  <a:srgbClr val="080808"/>
                </a:solidFill>
                <a:effectLst/>
                <a:latin typeface="JetBrains Mono"/>
              </a:rPr>
              <a:t> — </a:t>
            </a:r>
            <a:r>
              <a:rPr lang="fr-CH" dirty="0" err="1">
                <a:solidFill>
                  <a:srgbClr val="080808"/>
                </a:solidFill>
                <a:effectLst/>
                <a:latin typeface="JetBrains Mono"/>
              </a:rPr>
              <a:t>they</a:t>
            </a:r>
            <a:r>
              <a:rPr lang="fr-CH" dirty="0">
                <a:solidFill>
                  <a:srgbClr val="080808"/>
                </a:solidFill>
                <a:effectLst/>
                <a:latin typeface="JetBrains Mono"/>
              </a:rPr>
              <a:t> can </a:t>
            </a:r>
            <a:r>
              <a:rPr lang="fr-CH" dirty="0" err="1">
                <a:solidFill>
                  <a:srgbClr val="080808"/>
                </a:solidFill>
                <a:effectLst/>
                <a:latin typeface="JetBrains Mono"/>
              </a:rPr>
              <a:t>reduce</a:t>
            </a:r>
            <a:r>
              <a:rPr lang="fr-CH" dirty="0">
                <a:solidFill>
                  <a:srgbClr val="080808"/>
                </a:solidFill>
                <a:effectLst/>
                <a:latin typeface="JetBrains Mono"/>
              </a:rPr>
              <a:t> a non-</a:t>
            </a:r>
            <a:r>
              <a:rPr lang="fr-CH" dirty="0" err="1">
                <a:solidFill>
                  <a:srgbClr val="080808"/>
                </a:solidFill>
                <a:effectLst/>
                <a:latin typeface="JetBrains Mono"/>
              </a:rPr>
              <a:t>stationary</a:t>
            </a:r>
            <a:r>
              <a:rPr lang="fr-CH" dirty="0">
                <a:solidFill>
                  <a:srgbClr val="080808"/>
                </a:solidFill>
                <a:effectLst/>
                <a:latin typeface="JetBrains Mono"/>
              </a:rPr>
              <a:t> </a:t>
            </a:r>
            <a:r>
              <a:rPr lang="fr-CH" dirty="0" err="1">
                <a:solidFill>
                  <a:srgbClr val="080808"/>
                </a:solidFill>
                <a:effectLst/>
                <a:latin typeface="JetBrains Mono"/>
              </a:rPr>
              <a:t>series</a:t>
            </a:r>
            <a:r>
              <a:rPr lang="fr-CH" dirty="0">
                <a:solidFill>
                  <a:srgbClr val="080808"/>
                </a:solidFill>
                <a:effectLst/>
                <a:latin typeface="JetBrains Mono"/>
              </a:rPr>
              <a:t> to a </a:t>
            </a:r>
            <a:r>
              <a:rPr lang="fr-CH" dirty="0" err="1">
                <a:solidFill>
                  <a:srgbClr val="080808"/>
                </a:solidFill>
                <a:effectLst/>
                <a:latin typeface="JetBrains Mono"/>
              </a:rPr>
              <a:t>stationary</a:t>
            </a:r>
            <a:r>
              <a:rPr lang="fr-CH" dirty="0">
                <a:solidFill>
                  <a:srgbClr val="080808"/>
                </a:solidFill>
                <a:effectLst/>
                <a:latin typeface="JetBrains Mono"/>
              </a:rPr>
              <a:t> </a:t>
            </a:r>
            <a:r>
              <a:rPr lang="fr-CH" dirty="0" err="1">
                <a:solidFill>
                  <a:srgbClr val="080808"/>
                </a:solidFill>
                <a:effectLst/>
                <a:latin typeface="JetBrains Mono"/>
              </a:rPr>
              <a:t>series</a:t>
            </a:r>
            <a:r>
              <a:rPr lang="fr-CH" dirty="0">
                <a:solidFill>
                  <a:srgbClr val="080808"/>
                </a:solidFill>
                <a:effectLst/>
                <a:latin typeface="JetBrains Mono"/>
              </a:rPr>
              <a:t> </a:t>
            </a:r>
            <a:r>
              <a:rPr lang="fr-CH" dirty="0" err="1">
                <a:solidFill>
                  <a:srgbClr val="080808"/>
                </a:solidFill>
                <a:effectLst/>
                <a:latin typeface="JetBrains Mono"/>
              </a:rPr>
              <a:t>using</a:t>
            </a:r>
            <a:r>
              <a:rPr lang="fr-CH" dirty="0">
                <a:solidFill>
                  <a:srgbClr val="080808"/>
                </a:solidFill>
                <a:effectLst/>
                <a:latin typeface="JetBrains Mono"/>
              </a:rPr>
              <a:t> a </a:t>
            </a:r>
            <a:r>
              <a:rPr lang="fr-CH" dirty="0" err="1">
                <a:solidFill>
                  <a:srgbClr val="080808"/>
                </a:solidFill>
                <a:effectLst/>
                <a:latin typeface="JetBrains Mono"/>
              </a:rPr>
              <a:t>sequence</a:t>
            </a:r>
            <a:r>
              <a:rPr lang="fr-CH" dirty="0">
                <a:solidFill>
                  <a:srgbClr val="080808"/>
                </a:solidFill>
                <a:effectLst/>
                <a:latin typeface="JetBrains Mono"/>
              </a:rPr>
              <a:t> of </a:t>
            </a:r>
            <a:r>
              <a:rPr lang="fr-CH" dirty="0" err="1">
                <a:solidFill>
                  <a:srgbClr val="080808"/>
                </a:solidFill>
                <a:effectLst/>
                <a:latin typeface="JetBrains Mono"/>
              </a:rPr>
              <a:t>differences</a:t>
            </a:r>
            <a:r>
              <a:rPr lang="fr-CH" dirty="0">
                <a:solidFill>
                  <a:srgbClr val="080808"/>
                </a:solidFill>
                <a:effectLst/>
                <a:latin typeface="JetBrains Mono"/>
              </a:rPr>
              <a:t>.</a:t>
            </a:r>
            <a:br>
              <a:rPr lang="fr-CH" dirty="0">
                <a:solidFill>
                  <a:srgbClr val="080808"/>
                </a:solidFill>
                <a:effectLst/>
                <a:latin typeface="JetBrains Mono"/>
              </a:rPr>
            </a:br>
            <a:br>
              <a:rPr lang="fr-CH" dirty="0">
                <a:solidFill>
                  <a:srgbClr val="080808"/>
                </a:solidFill>
                <a:effectLst/>
                <a:latin typeface="JetBrains Mono"/>
              </a:rPr>
            </a:br>
            <a:r>
              <a:rPr lang="fr-CH" dirty="0">
                <a:solidFill>
                  <a:srgbClr val="080808"/>
                </a:solidFill>
                <a:effectLst/>
                <a:latin typeface="JetBrains Mono"/>
              </a:rPr>
              <a:t>ARIMA model has 3 </a:t>
            </a:r>
            <a:r>
              <a:rPr lang="fr-CH" dirty="0" err="1">
                <a:solidFill>
                  <a:srgbClr val="080808"/>
                </a:solidFill>
                <a:effectLst/>
                <a:latin typeface="JetBrains Mono"/>
              </a:rPr>
              <a:t>parameters</a:t>
            </a:r>
            <a:r>
              <a:rPr lang="fr-CH" dirty="0">
                <a:solidFill>
                  <a:srgbClr val="080808"/>
                </a:solidFill>
                <a:effectLst/>
                <a:latin typeface="JetBrains Mono"/>
              </a:rPr>
              <a:t>:</a:t>
            </a:r>
            <a:br>
              <a:rPr lang="fr-CH" dirty="0">
                <a:solidFill>
                  <a:srgbClr val="080808"/>
                </a:solidFill>
                <a:effectLst/>
                <a:latin typeface="JetBrains Mono"/>
              </a:rPr>
            </a:br>
            <a:br>
              <a:rPr lang="fr-CH" dirty="0">
                <a:solidFill>
                  <a:srgbClr val="080808"/>
                </a:solidFill>
                <a:effectLst/>
                <a:latin typeface="JetBrains Mono"/>
              </a:rPr>
            </a:br>
            <a:r>
              <a:rPr lang="fr-CH" dirty="0">
                <a:solidFill>
                  <a:srgbClr val="080808"/>
                </a:solidFill>
                <a:effectLst/>
                <a:latin typeface="JetBrains Mono"/>
              </a:rPr>
              <a:t>P — Auto </a:t>
            </a:r>
            <a:r>
              <a:rPr lang="fr-CH" dirty="0" err="1">
                <a:solidFill>
                  <a:srgbClr val="080808"/>
                </a:solidFill>
                <a:effectLst/>
                <a:latin typeface="JetBrains Mono"/>
              </a:rPr>
              <a:t>regressive</a:t>
            </a:r>
            <a:r>
              <a:rPr lang="fr-CH" dirty="0">
                <a:solidFill>
                  <a:srgbClr val="080808"/>
                </a:solidFill>
                <a:effectLst/>
                <a:latin typeface="JetBrains Mono"/>
              </a:rPr>
              <a:t> </a:t>
            </a:r>
            <a:r>
              <a:rPr lang="fr-CH" dirty="0" err="1">
                <a:solidFill>
                  <a:srgbClr val="080808"/>
                </a:solidFill>
                <a:effectLst/>
                <a:latin typeface="JetBrains Mono"/>
              </a:rPr>
              <a:t>feature</a:t>
            </a:r>
            <a:r>
              <a:rPr lang="fr-CH" dirty="0">
                <a:solidFill>
                  <a:srgbClr val="080808"/>
                </a:solidFill>
                <a:effectLst/>
                <a:latin typeface="JetBrains Mono"/>
              </a:rPr>
              <a:t> of the model (</a:t>
            </a:r>
            <a:r>
              <a:rPr lang="fr-CH" dirty="0" err="1">
                <a:solidFill>
                  <a:srgbClr val="080808"/>
                </a:solidFill>
                <a:effectLst/>
                <a:latin typeface="JetBrains Mono"/>
              </a:rPr>
              <a:t>number</a:t>
            </a:r>
            <a:r>
              <a:rPr lang="fr-CH" dirty="0">
                <a:solidFill>
                  <a:srgbClr val="080808"/>
                </a:solidFill>
                <a:effectLst/>
                <a:latin typeface="JetBrains Mono"/>
              </a:rPr>
              <a:t> of lags of Y to </a:t>
            </a:r>
            <a:r>
              <a:rPr lang="fr-CH" dirty="0" err="1">
                <a:solidFill>
                  <a:srgbClr val="080808"/>
                </a:solidFill>
                <a:effectLst/>
                <a:latin typeface="JetBrains Mono"/>
              </a:rPr>
              <a:t>be</a:t>
            </a:r>
            <a:r>
              <a:rPr lang="fr-CH" dirty="0">
                <a:solidFill>
                  <a:srgbClr val="080808"/>
                </a:solidFill>
                <a:effectLst/>
                <a:latin typeface="JetBrains Mono"/>
              </a:rPr>
              <a:t> </a:t>
            </a:r>
            <a:r>
              <a:rPr lang="fr-CH" dirty="0" err="1">
                <a:solidFill>
                  <a:srgbClr val="080808"/>
                </a:solidFill>
                <a:effectLst/>
                <a:latin typeface="JetBrains Mono"/>
              </a:rPr>
              <a:t>used</a:t>
            </a:r>
            <a:r>
              <a:rPr lang="fr-CH" dirty="0">
                <a:solidFill>
                  <a:srgbClr val="080808"/>
                </a:solidFill>
                <a:effectLst/>
                <a:latin typeface="JetBrains Mono"/>
              </a:rPr>
              <a:t> as </a:t>
            </a:r>
            <a:r>
              <a:rPr lang="fr-CH" dirty="0" err="1">
                <a:solidFill>
                  <a:srgbClr val="080808"/>
                </a:solidFill>
                <a:effectLst/>
                <a:latin typeface="JetBrains Mono"/>
              </a:rPr>
              <a:t>predictors</a:t>
            </a:r>
            <a:r>
              <a:rPr lang="fr-CH" dirty="0">
                <a:solidFill>
                  <a:srgbClr val="080808"/>
                </a:solidFill>
                <a:effectLst/>
                <a:latin typeface="JetBrains Mono"/>
              </a:rPr>
              <a:t>)</a:t>
            </a:r>
            <a:br>
              <a:rPr lang="fr-CH" dirty="0">
                <a:solidFill>
                  <a:srgbClr val="080808"/>
                </a:solidFill>
                <a:effectLst/>
                <a:latin typeface="JetBrains Mono"/>
              </a:rPr>
            </a:br>
            <a:br>
              <a:rPr lang="fr-CH" dirty="0">
                <a:solidFill>
                  <a:srgbClr val="080808"/>
                </a:solidFill>
                <a:effectLst/>
                <a:latin typeface="JetBrains Mono"/>
              </a:rPr>
            </a:br>
            <a:r>
              <a:rPr lang="fr-CH" dirty="0">
                <a:solidFill>
                  <a:srgbClr val="080808"/>
                </a:solidFill>
                <a:effectLst/>
                <a:latin typeface="JetBrains Mono"/>
              </a:rPr>
              <a:t>D — </a:t>
            </a:r>
            <a:r>
              <a:rPr lang="fr-CH" dirty="0" err="1">
                <a:solidFill>
                  <a:srgbClr val="080808"/>
                </a:solidFill>
                <a:effectLst/>
                <a:latin typeface="JetBrains Mono"/>
              </a:rPr>
              <a:t>Differencing</a:t>
            </a:r>
            <a:r>
              <a:rPr lang="fr-CH" dirty="0">
                <a:solidFill>
                  <a:srgbClr val="080808"/>
                </a:solidFill>
                <a:effectLst/>
                <a:latin typeface="JetBrains Mono"/>
              </a:rPr>
              <a:t> </a:t>
            </a:r>
            <a:r>
              <a:rPr lang="fr-CH" dirty="0" err="1">
                <a:solidFill>
                  <a:srgbClr val="080808"/>
                </a:solidFill>
                <a:effectLst/>
                <a:latin typeface="JetBrains Mono"/>
              </a:rPr>
              <a:t>order</a:t>
            </a:r>
            <a:r>
              <a:rPr lang="fr-CH" dirty="0">
                <a:solidFill>
                  <a:srgbClr val="080808"/>
                </a:solidFill>
                <a:effectLst/>
                <a:latin typeface="JetBrains Mono"/>
              </a:rPr>
              <a:t> (minimum </a:t>
            </a:r>
            <a:r>
              <a:rPr lang="fr-CH" dirty="0" err="1">
                <a:solidFill>
                  <a:srgbClr val="080808"/>
                </a:solidFill>
                <a:effectLst/>
                <a:latin typeface="JetBrains Mono"/>
              </a:rPr>
              <a:t>number</a:t>
            </a:r>
            <a:r>
              <a:rPr lang="fr-CH" dirty="0">
                <a:solidFill>
                  <a:srgbClr val="080808"/>
                </a:solidFill>
                <a:effectLst/>
                <a:latin typeface="JetBrains Mono"/>
              </a:rPr>
              <a:t> of </a:t>
            </a:r>
            <a:r>
              <a:rPr lang="fr-CH" dirty="0" err="1">
                <a:solidFill>
                  <a:srgbClr val="080808"/>
                </a:solidFill>
                <a:effectLst/>
                <a:latin typeface="JetBrains Mono"/>
              </a:rPr>
              <a:t>differencing</a:t>
            </a:r>
            <a:r>
              <a:rPr lang="fr-CH" dirty="0">
                <a:solidFill>
                  <a:srgbClr val="080808"/>
                </a:solidFill>
                <a:effectLst/>
                <a:latin typeface="JetBrains Mono"/>
              </a:rPr>
              <a:t> </a:t>
            </a:r>
            <a:r>
              <a:rPr lang="fr-CH" dirty="0" err="1">
                <a:solidFill>
                  <a:srgbClr val="080808"/>
                </a:solidFill>
                <a:effectLst/>
                <a:latin typeface="JetBrains Mono"/>
              </a:rPr>
              <a:t>needed</a:t>
            </a:r>
            <a:r>
              <a:rPr lang="fr-CH" dirty="0">
                <a:solidFill>
                  <a:srgbClr val="080808"/>
                </a:solidFill>
                <a:effectLst/>
                <a:latin typeface="JetBrains Mono"/>
              </a:rPr>
              <a:t> to </a:t>
            </a:r>
            <a:r>
              <a:rPr lang="fr-CH" dirty="0" err="1">
                <a:solidFill>
                  <a:srgbClr val="080808"/>
                </a:solidFill>
                <a:effectLst/>
                <a:latin typeface="JetBrains Mono"/>
              </a:rPr>
              <a:t>make</a:t>
            </a:r>
            <a:r>
              <a:rPr lang="fr-CH" dirty="0">
                <a:solidFill>
                  <a:srgbClr val="080808"/>
                </a:solidFill>
                <a:effectLst/>
                <a:latin typeface="JetBrains Mono"/>
              </a:rPr>
              <a:t> the </a:t>
            </a:r>
            <a:r>
              <a:rPr lang="fr-CH" dirty="0" err="1">
                <a:solidFill>
                  <a:srgbClr val="080808"/>
                </a:solidFill>
                <a:effectLst/>
                <a:latin typeface="JetBrains Mono"/>
              </a:rPr>
              <a:t>series</a:t>
            </a:r>
            <a:r>
              <a:rPr lang="fr-CH" dirty="0">
                <a:solidFill>
                  <a:srgbClr val="080808"/>
                </a:solidFill>
                <a:effectLst/>
                <a:latin typeface="JetBrains Mono"/>
              </a:rPr>
              <a:t> </a:t>
            </a:r>
            <a:r>
              <a:rPr lang="fr-CH" dirty="0" err="1">
                <a:solidFill>
                  <a:srgbClr val="080808"/>
                </a:solidFill>
                <a:effectLst/>
                <a:latin typeface="JetBrains Mono"/>
              </a:rPr>
              <a:t>stationary</a:t>
            </a:r>
            <a:r>
              <a:rPr lang="fr-CH" dirty="0">
                <a:solidFill>
                  <a:srgbClr val="080808"/>
                </a:solidFill>
                <a:effectLst/>
                <a:latin typeface="JetBrains Mono"/>
              </a:rPr>
              <a:t>)</a:t>
            </a:r>
            <a:br>
              <a:rPr lang="fr-CH" dirty="0">
                <a:solidFill>
                  <a:srgbClr val="080808"/>
                </a:solidFill>
                <a:effectLst/>
                <a:latin typeface="JetBrains Mono"/>
              </a:rPr>
            </a:br>
            <a:br>
              <a:rPr lang="fr-CH" dirty="0">
                <a:solidFill>
                  <a:srgbClr val="080808"/>
                </a:solidFill>
                <a:effectLst/>
                <a:latin typeface="JetBrains Mono"/>
              </a:rPr>
            </a:br>
            <a:r>
              <a:rPr lang="fr-CH" dirty="0">
                <a:solidFill>
                  <a:srgbClr val="080808"/>
                </a:solidFill>
                <a:effectLst/>
                <a:latin typeface="JetBrains Mono"/>
              </a:rPr>
              <a:t>Q — Moving </a:t>
            </a:r>
            <a:r>
              <a:rPr lang="fr-CH" dirty="0" err="1">
                <a:solidFill>
                  <a:srgbClr val="080808"/>
                </a:solidFill>
                <a:effectLst/>
                <a:latin typeface="JetBrains Mono"/>
              </a:rPr>
              <a:t>average</a:t>
            </a:r>
            <a:r>
              <a:rPr lang="fr-CH" dirty="0">
                <a:solidFill>
                  <a:srgbClr val="080808"/>
                </a:solidFill>
                <a:effectLst/>
                <a:latin typeface="JetBrains Mono"/>
              </a:rPr>
              <a:t> </a:t>
            </a:r>
            <a:r>
              <a:rPr lang="fr-CH" dirty="0" err="1">
                <a:solidFill>
                  <a:srgbClr val="080808"/>
                </a:solidFill>
                <a:effectLst/>
                <a:latin typeface="JetBrains Mono"/>
              </a:rPr>
              <a:t>feature</a:t>
            </a:r>
            <a:r>
              <a:rPr lang="fr-CH" dirty="0">
                <a:solidFill>
                  <a:srgbClr val="080808"/>
                </a:solidFill>
                <a:effectLst/>
                <a:latin typeface="JetBrains Mono"/>
              </a:rPr>
              <a:t> of the model (</a:t>
            </a:r>
            <a:r>
              <a:rPr lang="fr-CH" dirty="0" err="1">
                <a:solidFill>
                  <a:srgbClr val="080808"/>
                </a:solidFill>
                <a:effectLst/>
                <a:latin typeface="JetBrains Mono"/>
              </a:rPr>
              <a:t>number</a:t>
            </a:r>
            <a:r>
              <a:rPr lang="fr-CH" dirty="0">
                <a:solidFill>
                  <a:srgbClr val="080808"/>
                </a:solidFill>
                <a:effectLst/>
                <a:latin typeface="JetBrains Mono"/>
              </a:rPr>
              <a:t> of </a:t>
            </a:r>
            <a:r>
              <a:rPr lang="fr-CH" dirty="0" err="1">
                <a:solidFill>
                  <a:srgbClr val="080808"/>
                </a:solidFill>
                <a:effectLst/>
                <a:latin typeface="JetBrains Mono"/>
              </a:rPr>
              <a:t>lagged</a:t>
            </a:r>
            <a:r>
              <a:rPr lang="fr-CH" dirty="0">
                <a:solidFill>
                  <a:srgbClr val="080808"/>
                </a:solidFill>
                <a:effectLst/>
                <a:latin typeface="JetBrains Mono"/>
              </a:rPr>
              <a:t> </a:t>
            </a:r>
            <a:r>
              <a:rPr lang="fr-CH" dirty="0" err="1">
                <a:solidFill>
                  <a:srgbClr val="080808"/>
                </a:solidFill>
                <a:effectLst/>
                <a:latin typeface="JetBrains Mono"/>
              </a:rPr>
              <a:t>forecast</a:t>
            </a:r>
            <a:r>
              <a:rPr lang="fr-CH" dirty="0">
                <a:solidFill>
                  <a:srgbClr val="080808"/>
                </a:solidFill>
                <a:effectLst/>
                <a:latin typeface="JetBrains Mono"/>
              </a:rPr>
              <a:t> </a:t>
            </a:r>
            <a:r>
              <a:rPr lang="fr-CH" dirty="0" err="1">
                <a:solidFill>
                  <a:srgbClr val="080808"/>
                </a:solidFill>
                <a:effectLst/>
                <a:latin typeface="JetBrains Mono"/>
              </a:rPr>
              <a:t>errors</a:t>
            </a:r>
            <a:r>
              <a:rPr lang="fr-CH" dirty="0">
                <a:solidFill>
                  <a:srgbClr val="080808"/>
                </a:solidFill>
                <a:effectLst/>
                <a:latin typeface="JetBrains Mono"/>
              </a:rPr>
              <a:t> </a:t>
            </a:r>
            <a:r>
              <a:rPr lang="fr-CH" dirty="0" err="1">
                <a:solidFill>
                  <a:srgbClr val="080808"/>
                </a:solidFill>
                <a:effectLst/>
                <a:latin typeface="JetBrains Mono"/>
              </a:rPr>
              <a:t>that</a:t>
            </a:r>
            <a:r>
              <a:rPr lang="fr-CH" dirty="0">
                <a:solidFill>
                  <a:srgbClr val="080808"/>
                </a:solidFill>
                <a:effectLst/>
                <a:latin typeface="JetBrains Mono"/>
              </a:rPr>
              <a:t> </a:t>
            </a:r>
            <a:r>
              <a:rPr lang="fr-CH" dirty="0" err="1">
                <a:solidFill>
                  <a:srgbClr val="080808"/>
                </a:solidFill>
                <a:effectLst/>
                <a:latin typeface="JetBrains Mono"/>
              </a:rPr>
              <a:t>should</a:t>
            </a:r>
            <a:r>
              <a:rPr lang="fr-CH" dirty="0">
                <a:solidFill>
                  <a:srgbClr val="080808"/>
                </a:solidFill>
                <a:effectLst/>
                <a:latin typeface="JetBrains Mono"/>
              </a:rPr>
              <a:t> go </a:t>
            </a:r>
            <a:r>
              <a:rPr lang="fr-CH" dirty="0" err="1">
                <a:solidFill>
                  <a:srgbClr val="080808"/>
                </a:solidFill>
                <a:effectLst/>
                <a:latin typeface="JetBrains Mono"/>
              </a:rPr>
              <a:t>into</a:t>
            </a:r>
            <a:r>
              <a:rPr lang="fr-CH" dirty="0">
                <a:solidFill>
                  <a:srgbClr val="080808"/>
                </a:solidFill>
                <a:effectLst/>
                <a:latin typeface="JetBrains Mono"/>
              </a:rPr>
              <a:t> the ARIMA Model)</a:t>
            </a:r>
            <a:br>
              <a:rPr lang="fr-CH" dirty="0">
                <a:solidFill>
                  <a:srgbClr val="080808"/>
                </a:solidFill>
                <a:effectLst/>
                <a:latin typeface="JetBrains Mono"/>
              </a:rPr>
            </a:br>
            <a:endParaRPr lang="fr-CH" dirty="0">
              <a:solidFill>
                <a:srgbClr val="080808"/>
              </a:solidFill>
              <a:effectLst/>
              <a:latin typeface="JetBrains Mono"/>
            </a:endParaRPr>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8</a:t>
            </a:fld>
            <a:endParaRPr lang="en-US"/>
          </a:p>
        </p:txBody>
      </p:sp>
    </p:spTree>
    <p:extLst>
      <p:ext uri="{BB962C8B-B14F-4D97-AF65-F5344CB8AC3E}">
        <p14:creationId xmlns:p14="http://schemas.microsoft.com/office/powerpoint/2010/main" val="3222826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dirty="0" err="1">
                <a:solidFill>
                  <a:srgbClr val="080808"/>
                </a:solidFill>
                <a:effectLst/>
                <a:latin typeface="JetBrains Mono"/>
              </a:rPr>
              <a:t>Firstly</a:t>
            </a:r>
            <a:r>
              <a:rPr lang="fr-CH" dirty="0">
                <a:solidFill>
                  <a:srgbClr val="080808"/>
                </a:solidFill>
                <a:effectLst/>
                <a:latin typeface="JetBrains Mono"/>
              </a:rPr>
              <a:t>, </a:t>
            </a:r>
            <a:r>
              <a:rPr lang="fr-CH" dirty="0" err="1">
                <a:solidFill>
                  <a:srgbClr val="080808"/>
                </a:solidFill>
                <a:effectLst/>
                <a:latin typeface="JetBrains Mono"/>
              </a:rPr>
              <a:t>we</a:t>
            </a:r>
            <a:r>
              <a:rPr lang="fr-CH" dirty="0">
                <a:solidFill>
                  <a:srgbClr val="080808"/>
                </a:solidFill>
                <a:effectLst/>
                <a:latin typeface="JetBrains Mono"/>
              </a:rPr>
              <a:t> notice </a:t>
            </a:r>
            <a:r>
              <a:rPr lang="fr-CH" dirty="0" err="1">
                <a:solidFill>
                  <a:srgbClr val="080808"/>
                </a:solidFill>
                <a:effectLst/>
                <a:latin typeface="JetBrains Mono"/>
              </a:rPr>
              <a:t>than</a:t>
            </a:r>
            <a:r>
              <a:rPr lang="fr-CH" dirty="0">
                <a:solidFill>
                  <a:srgbClr val="080808"/>
                </a:solidFill>
                <a:effectLst/>
                <a:latin typeface="JetBrains Mono"/>
              </a:rPr>
              <a:t> </a:t>
            </a:r>
            <a:r>
              <a:rPr lang="fr-CH" dirty="0" err="1">
                <a:solidFill>
                  <a:srgbClr val="080808"/>
                </a:solidFill>
                <a:effectLst/>
                <a:latin typeface="JetBrains Mono"/>
              </a:rPr>
              <a:t>smoothing</a:t>
            </a:r>
            <a:r>
              <a:rPr lang="fr-CH" dirty="0">
                <a:solidFill>
                  <a:srgbClr val="080808"/>
                </a:solidFill>
                <a:effectLst/>
                <a:latin typeface="JetBrains Mono"/>
              </a:rPr>
              <a:t> the signal by </a:t>
            </a:r>
            <a:r>
              <a:rPr lang="fr-CH" dirty="0" err="1">
                <a:solidFill>
                  <a:srgbClr val="080808"/>
                </a:solidFill>
                <a:effectLst/>
                <a:latin typeface="JetBrains Mono"/>
              </a:rPr>
              <a:t>taking</a:t>
            </a:r>
            <a:r>
              <a:rPr lang="fr-CH" dirty="0">
                <a:solidFill>
                  <a:srgbClr val="080808"/>
                </a:solidFill>
                <a:effectLst/>
                <a:latin typeface="JetBrains Mono"/>
              </a:rPr>
              <a:t> a </a:t>
            </a:r>
            <a:r>
              <a:rPr lang="fr-CH" dirty="0" err="1">
                <a:solidFill>
                  <a:srgbClr val="080808"/>
                </a:solidFill>
                <a:effectLst/>
                <a:latin typeface="JetBrains Mono"/>
              </a:rPr>
              <a:t>weekly</a:t>
            </a:r>
            <a:r>
              <a:rPr lang="fr-CH" dirty="0">
                <a:solidFill>
                  <a:srgbClr val="080808"/>
                </a:solidFill>
                <a:effectLst/>
                <a:latin typeface="JetBrains Mono"/>
              </a:rPr>
              <a:t> or </a:t>
            </a:r>
            <a:r>
              <a:rPr lang="fr-CH" dirty="0" err="1">
                <a:solidFill>
                  <a:srgbClr val="080808"/>
                </a:solidFill>
                <a:effectLst/>
                <a:latin typeface="JetBrains Mono"/>
              </a:rPr>
              <a:t>monthly</a:t>
            </a:r>
            <a:r>
              <a:rPr lang="fr-CH" dirty="0">
                <a:solidFill>
                  <a:srgbClr val="080808"/>
                </a:solidFill>
                <a:effectLst/>
                <a:latin typeface="JetBrains Mono"/>
              </a:rPr>
              <a:t> </a:t>
            </a:r>
            <a:r>
              <a:rPr lang="fr-CH" dirty="0" err="1">
                <a:solidFill>
                  <a:srgbClr val="080808"/>
                </a:solidFill>
                <a:effectLst/>
                <a:latin typeface="JetBrains Mono"/>
              </a:rPr>
              <a:t>timescale</a:t>
            </a:r>
            <a:r>
              <a:rPr lang="fr-CH" dirty="0">
                <a:solidFill>
                  <a:srgbClr val="080808"/>
                </a:solidFill>
                <a:effectLst/>
                <a:latin typeface="JetBrains Mono"/>
              </a:rPr>
              <a:t> </a:t>
            </a:r>
            <a:r>
              <a:rPr lang="fr-CH" dirty="0" err="1">
                <a:solidFill>
                  <a:srgbClr val="080808"/>
                </a:solidFill>
                <a:effectLst/>
                <a:latin typeface="JetBrains Mono"/>
              </a:rPr>
              <a:t>does</a:t>
            </a:r>
            <a:r>
              <a:rPr lang="fr-CH" dirty="0">
                <a:solidFill>
                  <a:srgbClr val="080808"/>
                </a:solidFill>
                <a:effectLst/>
                <a:latin typeface="JetBrains Mono"/>
              </a:rPr>
              <a:t> not help in </a:t>
            </a:r>
            <a:r>
              <a:rPr lang="fr-CH" dirty="0" err="1">
                <a:solidFill>
                  <a:srgbClr val="080808"/>
                </a:solidFill>
                <a:effectLst/>
                <a:latin typeface="JetBrains Mono"/>
              </a:rPr>
              <a:t>improving</a:t>
            </a:r>
            <a:r>
              <a:rPr lang="fr-CH" dirty="0">
                <a:solidFill>
                  <a:srgbClr val="080808"/>
                </a:solidFill>
                <a:effectLst/>
                <a:latin typeface="JetBrains Mono"/>
              </a:rPr>
              <a:t> the </a:t>
            </a:r>
            <a:r>
              <a:rPr lang="fr-CH" dirty="0" err="1">
                <a:solidFill>
                  <a:srgbClr val="080808"/>
                </a:solidFill>
                <a:effectLst/>
                <a:latin typeface="JetBrains Mono"/>
              </a:rPr>
              <a:t>correlograms</a:t>
            </a:r>
            <a:r>
              <a:rPr lang="fr-CH" dirty="0">
                <a:solidFill>
                  <a:srgbClr val="080808"/>
                </a:solidFill>
                <a:effectLst/>
                <a:latin typeface="JetBrains Mono"/>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solidFill>
                <a:srgbClr val="080808"/>
              </a:solidFill>
              <a:effectLst/>
              <a:latin typeface="JetBrains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err="1">
                <a:solidFill>
                  <a:srgbClr val="080808"/>
                </a:solidFill>
                <a:effectLst/>
                <a:latin typeface="JetBrains Mono"/>
              </a:rPr>
              <a:t>Then</a:t>
            </a:r>
            <a:r>
              <a:rPr lang="fr-CH" dirty="0">
                <a:solidFill>
                  <a:srgbClr val="080808"/>
                </a:solidFill>
                <a:effectLst/>
                <a:latin typeface="JetBrains Mono"/>
              </a:rPr>
              <a:t> </a:t>
            </a:r>
            <a:r>
              <a:rPr lang="fr-CH" dirty="0" err="1">
                <a:solidFill>
                  <a:srgbClr val="080808"/>
                </a:solidFill>
                <a:effectLst/>
                <a:latin typeface="JetBrains Mono"/>
              </a:rPr>
              <a:t>we</a:t>
            </a:r>
            <a:r>
              <a:rPr lang="fr-CH" dirty="0">
                <a:solidFill>
                  <a:srgbClr val="080808"/>
                </a:solidFill>
                <a:effectLst/>
                <a:latin typeface="JetBrains Mono"/>
              </a:rPr>
              <a:t> notice </a:t>
            </a:r>
            <a:r>
              <a:rPr lang="fr-CH" dirty="0" err="1">
                <a:solidFill>
                  <a:srgbClr val="080808"/>
                </a:solidFill>
                <a:effectLst/>
                <a:latin typeface="JetBrains Mono"/>
              </a:rPr>
              <a:t>that</a:t>
            </a:r>
            <a:r>
              <a:rPr lang="fr-CH" dirty="0">
                <a:solidFill>
                  <a:srgbClr val="080808"/>
                </a:solidFill>
                <a:effectLst/>
                <a:latin typeface="JetBrains Mono"/>
              </a:rPr>
              <a:t> the ACF and the PACF </a:t>
            </a:r>
            <a:r>
              <a:rPr lang="fr-CH" dirty="0" err="1">
                <a:solidFill>
                  <a:srgbClr val="080808"/>
                </a:solidFill>
                <a:effectLst/>
                <a:latin typeface="JetBrains Mono"/>
              </a:rPr>
              <a:t>cut</a:t>
            </a:r>
            <a:r>
              <a:rPr lang="fr-CH" dirty="0">
                <a:solidFill>
                  <a:srgbClr val="080808"/>
                </a:solidFill>
                <a:effectLst/>
                <a:latin typeface="JetBrains Mono"/>
              </a:rPr>
              <a:t> off at lag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solidFill>
                <a:srgbClr val="080808"/>
              </a:solidFill>
              <a:effectLst/>
              <a:latin typeface="JetBrains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also</a:t>
            </a:r>
            <a:r>
              <a:rPr lang="fr-CH" dirty="0">
                <a:solidFill>
                  <a:srgbClr val="080808"/>
                </a:solidFill>
                <a:effectLst/>
                <a:latin typeface="JetBrains Mono"/>
              </a:rPr>
              <a:t> notice </a:t>
            </a:r>
            <a:r>
              <a:rPr lang="fr-CH" dirty="0" err="1">
                <a:solidFill>
                  <a:srgbClr val="080808"/>
                </a:solidFill>
                <a:effectLst/>
                <a:latin typeface="JetBrains Mono"/>
              </a:rPr>
              <a:t>that</a:t>
            </a:r>
            <a:r>
              <a:rPr lang="fr-CH" dirty="0">
                <a:solidFill>
                  <a:srgbClr val="080808"/>
                </a:solidFill>
                <a:effectLst/>
                <a:latin typeface="JetBrains Mono"/>
              </a:rPr>
              <a:t> on lag 4, </a:t>
            </a:r>
            <a:r>
              <a:rPr lang="fr-CH" dirty="0" err="1">
                <a:solidFill>
                  <a:srgbClr val="080808"/>
                </a:solidFill>
                <a:effectLst/>
                <a:latin typeface="JetBrains Mono"/>
              </a:rPr>
              <a:t>we</a:t>
            </a:r>
            <a:r>
              <a:rPr lang="fr-CH" dirty="0">
                <a:solidFill>
                  <a:srgbClr val="080808"/>
                </a:solidFill>
                <a:effectLst/>
                <a:latin typeface="JetBrains Mono"/>
              </a:rPr>
              <a:t> have a </a:t>
            </a:r>
            <a:r>
              <a:rPr lang="fr-CH" dirty="0" err="1">
                <a:solidFill>
                  <a:srgbClr val="080808"/>
                </a:solidFill>
                <a:effectLst/>
                <a:latin typeface="JetBrains Mono"/>
              </a:rPr>
              <a:t>strong</a:t>
            </a:r>
            <a:r>
              <a:rPr lang="fr-CH" dirty="0">
                <a:solidFill>
                  <a:srgbClr val="080808"/>
                </a:solidFill>
                <a:effectLst/>
                <a:latin typeface="JetBrains Mono"/>
              </a:rPr>
              <a:t> signal on the PACF (</a:t>
            </a:r>
            <a:r>
              <a:rPr lang="fr-CH" dirty="0" err="1">
                <a:solidFill>
                  <a:srgbClr val="080808"/>
                </a:solidFill>
                <a:effectLst/>
                <a:latin typeface="JetBrains Mono"/>
              </a:rPr>
              <a:t>representing</a:t>
            </a:r>
            <a:r>
              <a:rPr lang="fr-CH" dirty="0">
                <a:solidFill>
                  <a:srgbClr val="080808"/>
                </a:solidFill>
                <a:effectLst/>
                <a:latin typeface="JetBrains Mono"/>
              </a:rPr>
              <a:t> the AR part of an ARMA model) </a:t>
            </a:r>
            <a:r>
              <a:rPr lang="fr-CH" dirty="0" err="1">
                <a:solidFill>
                  <a:srgbClr val="080808"/>
                </a:solidFill>
                <a:effectLst/>
                <a:latin typeface="JetBrains Mono"/>
              </a:rPr>
              <a:t>which</a:t>
            </a:r>
            <a:r>
              <a:rPr lang="fr-CH" dirty="0">
                <a:solidFill>
                  <a:srgbClr val="080808"/>
                </a:solidFill>
                <a:effectLst/>
                <a:latin typeface="JetBrains Mono"/>
              </a:rPr>
              <a:t> </a:t>
            </a:r>
            <a:r>
              <a:rPr lang="fr-CH" dirty="0" err="1">
                <a:solidFill>
                  <a:srgbClr val="080808"/>
                </a:solidFill>
                <a:effectLst/>
                <a:latin typeface="JetBrains Mono"/>
              </a:rPr>
              <a:t>could</a:t>
            </a:r>
            <a:r>
              <a:rPr lang="fr-CH" dirty="0">
                <a:solidFill>
                  <a:srgbClr val="080808"/>
                </a:solidFill>
                <a:effectLst/>
                <a:latin typeface="JetBrains Mono"/>
              </a:rPr>
              <a:t> </a:t>
            </a:r>
            <a:r>
              <a:rPr lang="fr-CH" dirty="0" err="1">
                <a:solidFill>
                  <a:srgbClr val="080808"/>
                </a:solidFill>
                <a:effectLst/>
                <a:latin typeface="JetBrains Mono"/>
              </a:rPr>
              <a:t>be</a:t>
            </a:r>
            <a:r>
              <a:rPr lang="fr-CH" dirty="0">
                <a:solidFill>
                  <a:srgbClr val="080808"/>
                </a:solidFill>
                <a:effectLst/>
                <a:latin typeface="JetBrains Mono"/>
              </a:rPr>
              <a:t> due to the </a:t>
            </a:r>
            <a:r>
              <a:rPr lang="fr-CH" dirty="0" err="1">
                <a:solidFill>
                  <a:srgbClr val="080808"/>
                </a:solidFill>
                <a:effectLst/>
                <a:latin typeface="JetBrains Mono"/>
              </a:rPr>
              <a:t>fact</a:t>
            </a:r>
            <a:r>
              <a:rPr lang="fr-CH" dirty="0">
                <a:solidFill>
                  <a:srgbClr val="080808"/>
                </a:solidFill>
                <a:effectLst/>
                <a:latin typeface="JetBrains Mono"/>
              </a:rPr>
              <a:t> </a:t>
            </a:r>
            <a:r>
              <a:rPr lang="fr-CH" dirty="0" err="1">
                <a:solidFill>
                  <a:srgbClr val="080808"/>
                </a:solidFill>
                <a:effectLst/>
                <a:latin typeface="JetBrains Mono"/>
              </a:rPr>
              <a:t>that</a:t>
            </a:r>
            <a:r>
              <a:rPr lang="fr-CH" dirty="0">
                <a:solidFill>
                  <a:srgbClr val="080808"/>
                </a:solidFill>
                <a:effectLst/>
                <a:latin typeface="JetBrains Mono"/>
              </a:rPr>
              <a:t> the stock </a:t>
            </a:r>
            <a:r>
              <a:rPr lang="fr-CH" dirty="0" err="1">
                <a:solidFill>
                  <a:srgbClr val="080808"/>
                </a:solidFill>
                <a:effectLst/>
                <a:latin typeface="JetBrains Mono"/>
              </a:rPr>
              <a:t>market</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open 5 </a:t>
            </a:r>
            <a:r>
              <a:rPr lang="fr-CH" dirty="0" err="1">
                <a:solidFill>
                  <a:srgbClr val="080808"/>
                </a:solidFill>
                <a:effectLst/>
                <a:latin typeface="JetBrains Mono"/>
              </a:rPr>
              <a:t>days</a:t>
            </a:r>
            <a:r>
              <a:rPr lang="fr-CH" dirty="0">
                <a:solidFill>
                  <a:srgbClr val="080808"/>
                </a:solidFill>
                <a:effectLst/>
                <a:latin typeface="JetBrains Mono"/>
              </a:rPr>
              <a:t> a </a:t>
            </a:r>
            <a:r>
              <a:rPr lang="fr-CH" dirty="0" err="1">
                <a:solidFill>
                  <a:srgbClr val="080808"/>
                </a:solidFill>
                <a:effectLst/>
                <a:latin typeface="JetBrains Mono"/>
              </a:rPr>
              <a:t>week</a:t>
            </a:r>
            <a:r>
              <a:rPr lang="fr-CH" dirty="0">
                <a:solidFill>
                  <a:srgbClr val="080808"/>
                </a:solidFill>
                <a:effectLst/>
                <a:latin typeface="JetBrains Mono"/>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solidFill>
                <a:srgbClr val="080808"/>
              </a:solidFill>
              <a:effectLst/>
              <a:latin typeface="JetBrains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solidFill>
                  <a:srgbClr val="080808"/>
                </a:solidFill>
                <a:effectLst/>
                <a:latin typeface="JetBrains Mono"/>
              </a:rPr>
              <a:t>The first </a:t>
            </a:r>
            <a:r>
              <a:rPr lang="fr-CH" dirty="0" err="1">
                <a:solidFill>
                  <a:srgbClr val="080808"/>
                </a:solidFill>
                <a:effectLst/>
                <a:latin typeface="JetBrains Mono"/>
              </a:rPr>
              <a:t>order</a:t>
            </a:r>
            <a:r>
              <a:rPr lang="fr-CH" dirty="0">
                <a:solidFill>
                  <a:srgbClr val="080808"/>
                </a:solidFill>
                <a:effectLst/>
                <a:latin typeface="JetBrains Mono"/>
              </a:rPr>
              <a:t> </a:t>
            </a:r>
            <a:r>
              <a:rPr lang="fr-CH" dirty="0" err="1">
                <a:solidFill>
                  <a:srgbClr val="080808"/>
                </a:solidFill>
                <a:effectLst/>
                <a:latin typeface="JetBrains Mono"/>
              </a:rPr>
              <a:t>differencing</a:t>
            </a:r>
            <a:r>
              <a:rPr lang="fr-CH" dirty="0">
                <a:solidFill>
                  <a:srgbClr val="080808"/>
                </a:solidFill>
                <a:effectLst/>
                <a:latin typeface="JetBrains Mono"/>
              </a:rPr>
              <a:t> </a:t>
            </a:r>
            <a:r>
              <a:rPr lang="fr-CH" dirty="0" err="1">
                <a:solidFill>
                  <a:srgbClr val="080808"/>
                </a:solidFill>
                <a:effectLst/>
                <a:latin typeface="JetBrains Mono"/>
              </a:rPr>
              <a:t>seems</a:t>
            </a:r>
            <a:r>
              <a:rPr lang="fr-CH" dirty="0">
                <a:solidFill>
                  <a:srgbClr val="080808"/>
                </a:solidFill>
                <a:effectLst/>
                <a:latin typeface="JetBrains Mono"/>
              </a:rPr>
              <a:t> to have made the data </a:t>
            </a:r>
            <a:r>
              <a:rPr lang="fr-CH" dirty="0" err="1">
                <a:solidFill>
                  <a:srgbClr val="080808"/>
                </a:solidFill>
                <a:effectLst/>
                <a:latin typeface="JetBrains Mono"/>
              </a:rPr>
              <a:t>stationary</a:t>
            </a:r>
            <a:r>
              <a:rPr lang="fr-CH" dirty="0">
                <a:solidFill>
                  <a:srgbClr val="080808"/>
                </a:solidFill>
                <a:effectLst/>
                <a:latin typeface="JetBrains Mono"/>
              </a:rPr>
              <a:t>.</a:t>
            </a:r>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9</a:t>
            </a:fld>
            <a:endParaRPr lang="en-US"/>
          </a:p>
        </p:txBody>
      </p:sp>
    </p:spTree>
    <p:extLst>
      <p:ext uri="{BB962C8B-B14F-4D97-AF65-F5344CB8AC3E}">
        <p14:creationId xmlns:p14="http://schemas.microsoft.com/office/powerpoint/2010/main" val="846255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solidFill>
                  <a:srgbClr val="080808"/>
                </a:solidFill>
                <a:effectLst/>
                <a:latin typeface="JetBrains Mono"/>
              </a:rPr>
              <a:t>The </a:t>
            </a:r>
            <a:r>
              <a:rPr lang="fr-CH" dirty="0" err="1">
                <a:solidFill>
                  <a:srgbClr val="080808"/>
                </a:solidFill>
                <a:effectLst/>
                <a:latin typeface="JetBrains Mono"/>
              </a:rPr>
              <a:t>next</a:t>
            </a:r>
            <a:r>
              <a:rPr lang="fr-CH" dirty="0">
                <a:solidFill>
                  <a:srgbClr val="080808"/>
                </a:solidFill>
                <a:effectLst/>
                <a:latin typeface="JetBrains Mono"/>
              </a:rPr>
              <a:t> </a:t>
            </a:r>
            <a:r>
              <a:rPr lang="fr-CH" dirty="0" err="1">
                <a:solidFill>
                  <a:srgbClr val="080808"/>
                </a:solidFill>
                <a:effectLst/>
                <a:latin typeface="JetBrains Mono"/>
              </a:rPr>
              <a:t>step</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to </a:t>
            </a:r>
            <a:r>
              <a:rPr lang="fr-CH" dirty="0" err="1">
                <a:solidFill>
                  <a:srgbClr val="080808"/>
                </a:solidFill>
                <a:effectLst/>
                <a:latin typeface="JetBrains Mono"/>
              </a:rPr>
              <a:t>identify</a:t>
            </a:r>
            <a:r>
              <a:rPr lang="fr-CH" dirty="0">
                <a:solidFill>
                  <a:srgbClr val="080808"/>
                </a:solidFill>
                <a:effectLst/>
                <a:latin typeface="JetBrains Mono"/>
              </a:rPr>
              <a:t> if the model </a:t>
            </a:r>
            <a:r>
              <a:rPr lang="fr-CH" dirty="0" err="1">
                <a:solidFill>
                  <a:srgbClr val="080808"/>
                </a:solidFill>
                <a:effectLst/>
                <a:latin typeface="JetBrains Mono"/>
              </a:rPr>
              <a:t>needs</a:t>
            </a:r>
            <a:r>
              <a:rPr lang="fr-CH" dirty="0">
                <a:solidFill>
                  <a:srgbClr val="080808"/>
                </a:solidFill>
                <a:effectLst/>
                <a:latin typeface="JetBrains Mono"/>
              </a:rPr>
              <a:t> </a:t>
            </a:r>
            <a:r>
              <a:rPr lang="fr-CH" dirty="0" err="1">
                <a:solidFill>
                  <a:srgbClr val="080808"/>
                </a:solidFill>
                <a:effectLst/>
                <a:latin typeface="JetBrains Mono"/>
              </a:rPr>
              <a:t>any</a:t>
            </a:r>
            <a:r>
              <a:rPr lang="fr-CH" dirty="0">
                <a:solidFill>
                  <a:srgbClr val="080808"/>
                </a:solidFill>
                <a:effectLst/>
                <a:latin typeface="JetBrains Mono"/>
              </a:rPr>
              <a:t> AR </a:t>
            </a:r>
            <a:r>
              <a:rPr lang="fr-CH" dirty="0" err="1">
                <a:solidFill>
                  <a:srgbClr val="080808"/>
                </a:solidFill>
                <a:effectLst/>
                <a:latin typeface="JetBrains Mono"/>
              </a:rPr>
              <a:t>terms</a:t>
            </a:r>
            <a:r>
              <a:rPr lang="fr-CH" dirty="0">
                <a:solidFill>
                  <a:srgbClr val="080808"/>
                </a:solidFill>
                <a:effectLst/>
                <a:latin typeface="JetBrains Mono"/>
              </a:rPr>
              <a:t>. You can </a:t>
            </a:r>
            <a:r>
              <a:rPr lang="fr-CH" dirty="0" err="1">
                <a:solidFill>
                  <a:srgbClr val="080808"/>
                </a:solidFill>
                <a:effectLst/>
                <a:latin typeface="JetBrains Mono"/>
              </a:rPr>
              <a:t>find</a:t>
            </a:r>
            <a:r>
              <a:rPr lang="fr-CH" dirty="0">
                <a:solidFill>
                  <a:srgbClr val="080808"/>
                </a:solidFill>
                <a:effectLst/>
                <a:latin typeface="JetBrains Mono"/>
              </a:rPr>
              <a:t> out the </a:t>
            </a:r>
            <a:r>
              <a:rPr lang="fr-CH" dirty="0" err="1">
                <a:solidFill>
                  <a:srgbClr val="080808"/>
                </a:solidFill>
                <a:effectLst/>
                <a:latin typeface="JetBrains Mono"/>
              </a:rPr>
              <a:t>required</a:t>
            </a:r>
            <a:r>
              <a:rPr lang="fr-CH" dirty="0">
                <a:solidFill>
                  <a:srgbClr val="080808"/>
                </a:solidFill>
                <a:effectLst/>
                <a:latin typeface="JetBrains Mono"/>
              </a:rPr>
              <a:t> </a:t>
            </a:r>
            <a:r>
              <a:rPr lang="fr-CH" dirty="0" err="1">
                <a:solidFill>
                  <a:srgbClr val="080808"/>
                </a:solidFill>
                <a:effectLst/>
                <a:latin typeface="JetBrains Mono"/>
              </a:rPr>
              <a:t>number</a:t>
            </a:r>
            <a:r>
              <a:rPr lang="fr-CH" dirty="0">
                <a:solidFill>
                  <a:srgbClr val="080808"/>
                </a:solidFill>
                <a:effectLst/>
                <a:latin typeface="JetBrains Mono"/>
              </a:rPr>
              <a:t> of AR </a:t>
            </a:r>
            <a:r>
              <a:rPr lang="fr-CH" dirty="0" err="1">
                <a:solidFill>
                  <a:srgbClr val="080808"/>
                </a:solidFill>
                <a:effectLst/>
                <a:latin typeface="JetBrains Mono"/>
              </a:rPr>
              <a:t>terms</a:t>
            </a:r>
            <a:r>
              <a:rPr lang="fr-CH" dirty="0">
                <a:solidFill>
                  <a:srgbClr val="080808"/>
                </a:solidFill>
                <a:effectLst/>
                <a:latin typeface="JetBrains Mono"/>
              </a:rPr>
              <a:t> by </a:t>
            </a:r>
            <a:r>
              <a:rPr lang="fr-CH" dirty="0" err="1">
                <a:solidFill>
                  <a:srgbClr val="080808"/>
                </a:solidFill>
                <a:effectLst/>
                <a:latin typeface="JetBrains Mono"/>
              </a:rPr>
              <a:t>inspecting</a:t>
            </a:r>
            <a:r>
              <a:rPr lang="fr-CH" dirty="0">
                <a:solidFill>
                  <a:srgbClr val="080808"/>
                </a:solidFill>
                <a:effectLst/>
                <a:latin typeface="JetBrains Mono"/>
              </a:rPr>
              <a:t> the Partial </a:t>
            </a:r>
            <a:r>
              <a:rPr lang="fr-CH" dirty="0" err="1">
                <a:solidFill>
                  <a:srgbClr val="080808"/>
                </a:solidFill>
                <a:effectLst/>
                <a:latin typeface="JetBrains Mono"/>
              </a:rPr>
              <a:t>Autocorrelation</a:t>
            </a:r>
            <a:r>
              <a:rPr lang="fr-CH" dirty="0">
                <a:solidFill>
                  <a:srgbClr val="080808"/>
                </a:solidFill>
                <a:effectLst/>
                <a:latin typeface="JetBrains Mono"/>
              </a:rPr>
              <a:t> (PACF) plot. The PACF plot has a </a:t>
            </a:r>
            <a:r>
              <a:rPr lang="fr-CH" dirty="0" err="1">
                <a:solidFill>
                  <a:srgbClr val="080808"/>
                </a:solidFill>
                <a:effectLst/>
                <a:latin typeface="JetBrains Mono"/>
              </a:rPr>
              <a:t>significant</a:t>
            </a:r>
            <a:r>
              <a:rPr lang="fr-CH" dirty="0">
                <a:solidFill>
                  <a:srgbClr val="080808"/>
                </a:solidFill>
                <a:effectLst/>
                <a:latin typeface="JetBrains Mono"/>
              </a:rPr>
              <a:t> spike at lag 1 and 4, </a:t>
            </a:r>
            <a:r>
              <a:rPr lang="fr-CH" dirty="0" err="1">
                <a:solidFill>
                  <a:srgbClr val="080808"/>
                </a:solidFill>
                <a:effectLst/>
                <a:latin typeface="JetBrains Mono"/>
              </a:rPr>
              <a:t>meaning</a:t>
            </a:r>
            <a:r>
              <a:rPr lang="fr-CH" dirty="0">
                <a:solidFill>
                  <a:srgbClr val="080808"/>
                </a:solidFill>
                <a:effectLst/>
                <a:latin typeface="JetBrains Mono"/>
              </a:rPr>
              <a:t> </a:t>
            </a:r>
            <a:r>
              <a:rPr lang="fr-CH" dirty="0" err="1">
                <a:solidFill>
                  <a:srgbClr val="080808"/>
                </a:solidFill>
                <a:effectLst/>
                <a:latin typeface="JetBrains Mono"/>
              </a:rPr>
              <a:t>that</a:t>
            </a:r>
            <a:r>
              <a:rPr lang="fr-CH" dirty="0">
                <a:solidFill>
                  <a:srgbClr val="080808"/>
                </a:solidFill>
                <a:effectLst/>
                <a:latin typeface="JetBrains Mono"/>
              </a:rPr>
              <a:t> all the </a:t>
            </a:r>
            <a:r>
              <a:rPr lang="fr-CH" dirty="0" err="1">
                <a:solidFill>
                  <a:srgbClr val="080808"/>
                </a:solidFill>
                <a:effectLst/>
                <a:latin typeface="JetBrains Mono"/>
              </a:rPr>
              <a:t>higher-order</a:t>
            </a:r>
            <a:r>
              <a:rPr lang="fr-CH" dirty="0">
                <a:solidFill>
                  <a:srgbClr val="080808"/>
                </a:solidFill>
                <a:effectLst/>
                <a:latin typeface="JetBrains Mono"/>
              </a:rPr>
              <a:t> </a:t>
            </a:r>
            <a:r>
              <a:rPr lang="fr-CH" dirty="0" err="1">
                <a:solidFill>
                  <a:srgbClr val="080808"/>
                </a:solidFill>
                <a:effectLst/>
                <a:latin typeface="JetBrains Mono"/>
              </a:rPr>
              <a:t>autocorrelations</a:t>
            </a:r>
            <a:r>
              <a:rPr lang="fr-CH" dirty="0">
                <a:solidFill>
                  <a:srgbClr val="080808"/>
                </a:solidFill>
                <a:effectLst/>
                <a:latin typeface="JetBrains Mono"/>
              </a:rPr>
              <a:t> are </a:t>
            </a:r>
            <a:r>
              <a:rPr lang="fr-CH" dirty="0" err="1">
                <a:solidFill>
                  <a:srgbClr val="080808"/>
                </a:solidFill>
                <a:effectLst/>
                <a:latin typeface="JetBrains Mono"/>
              </a:rPr>
              <a:t>effectively</a:t>
            </a:r>
            <a:r>
              <a:rPr lang="fr-CH" dirty="0">
                <a:solidFill>
                  <a:srgbClr val="080808"/>
                </a:solidFill>
                <a:effectLst/>
                <a:latin typeface="JetBrains Mono"/>
              </a:rPr>
              <a:t> </a:t>
            </a:r>
            <a:r>
              <a:rPr lang="fr-CH" dirty="0" err="1">
                <a:solidFill>
                  <a:srgbClr val="080808"/>
                </a:solidFill>
                <a:effectLst/>
                <a:latin typeface="JetBrains Mono"/>
              </a:rPr>
              <a:t>explained</a:t>
            </a:r>
            <a:r>
              <a:rPr lang="fr-CH" dirty="0">
                <a:solidFill>
                  <a:srgbClr val="080808"/>
                </a:solidFill>
                <a:effectLst/>
                <a:latin typeface="JetBrains Mono"/>
              </a:rPr>
              <a:t> by </a:t>
            </a:r>
            <a:r>
              <a:rPr lang="fr-CH" dirty="0" err="1">
                <a:solidFill>
                  <a:srgbClr val="080808"/>
                </a:solidFill>
                <a:effectLst/>
                <a:latin typeface="JetBrains Mono"/>
              </a:rPr>
              <a:t>these</a:t>
            </a:r>
            <a:r>
              <a:rPr lang="fr-CH" dirty="0">
                <a:solidFill>
                  <a:srgbClr val="080808"/>
                </a:solidFill>
                <a:effectLst/>
                <a:latin typeface="JetBrains Mono"/>
              </a:rPr>
              <a:t> lags. </a:t>
            </a: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will</a:t>
            </a:r>
            <a:r>
              <a:rPr lang="fr-CH" dirty="0">
                <a:solidFill>
                  <a:srgbClr val="080808"/>
                </a:solidFill>
                <a:effectLst/>
                <a:latin typeface="JetBrains Mono"/>
              </a:rPr>
              <a:t> </a:t>
            </a:r>
            <a:r>
              <a:rPr lang="fr-CH" dirty="0" err="1">
                <a:solidFill>
                  <a:srgbClr val="080808"/>
                </a:solidFill>
                <a:effectLst/>
                <a:latin typeface="JetBrains Mono"/>
              </a:rPr>
              <a:t>be</a:t>
            </a:r>
            <a:r>
              <a:rPr lang="fr-CH" dirty="0">
                <a:solidFill>
                  <a:srgbClr val="080808"/>
                </a:solidFill>
                <a:effectLst/>
                <a:latin typeface="JetBrains Mono"/>
              </a:rPr>
              <a:t> conservative and </a:t>
            </a:r>
            <a:r>
              <a:rPr lang="fr-CH" dirty="0" err="1">
                <a:solidFill>
                  <a:srgbClr val="080808"/>
                </a:solidFill>
                <a:effectLst/>
                <a:latin typeface="JetBrains Mono"/>
              </a:rPr>
              <a:t>take</a:t>
            </a:r>
            <a:r>
              <a:rPr lang="fr-CH" dirty="0">
                <a:solidFill>
                  <a:srgbClr val="080808"/>
                </a:solidFill>
                <a:effectLst/>
                <a:latin typeface="JetBrains Mono"/>
              </a:rPr>
              <a:t> a p = 1 to start </a:t>
            </a:r>
            <a:r>
              <a:rPr lang="fr-CH" dirty="0" err="1">
                <a:solidFill>
                  <a:srgbClr val="080808"/>
                </a:solidFill>
                <a:effectLst/>
                <a:latin typeface="JetBrains Mono"/>
              </a:rPr>
              <a:t>with</a:t>
            </a:r>
            <a:r>
              <a:rPr lang="fr-CH" dirty="0">
                <a:solidFill>
                  <a:srgbClr val="080808"/>
                </a:solidFill>
                <a:effectLst/>
                <a:latin typeface="JetBrains Mono"/>
              </a:rPr>
              <a:t> and </a:t>
            </a:r>
            <a:r>
              <a:rPr lang="fr-CH" dirty="0" err="1">
                <a:solidFill>
                  <a:srgbClr val="080808"/>
                </a:solidFill>
                <a:effectLst/>
                <a:latin typeface="JetBrains Mono"/>
              </a:rPr>
              <a:t>then</a:t>
            </a:r>
            <a:r>
              <a:rPr lang="fr-CH" dirty="0">
                <a:solidFill>
                  <a:srgbClr val="080808"/>
                </a:solidFill>
                <a:effectLst/>
                <a:latin typeface="JetBrains Mono"/>
              </a:rPr>
              <a:t> </a:t>
            </a:r>
            <a:r>
              <a:rPr lang="fr-CH" dirty="0" err="1">
                <a:solidFill>
                  <a:srgbClr val="080808"/>
                </a:solidFill>
                <a:effectLst/>
                <a:latin typeface="JetBrains Mono"/>
              </a:rPr>
              <a:t>compute</a:t>
            </a:r>
            <a:r>
              <a:rPr lang="fr-CH" dirty="0">
                <a:solidFill>
                  <a:srgbClr val="080808"/>
                </a:solidFill>
                <a:effectLst/>
                <a:latin typeface="JetBrains Mono"/>
              </a:rPr>
              <a:t> </a:t>
            </a:r>
            <a:r>
              <a:rPr lang="fr-CH" dirty="0" err="1">
                <a:solidFill>
                  <a:srgbClr val="080808"/>
                </a:solidFill>
                <a:effectLst/>
                <a:latin typeface="JetBrains Mono"/>
              </a:rPr>
              <a:t>again</a:t>
            </a:r>
            <a:r>
              <a:rPr lang="fr-CH" dirty="0">
                <a:solidFill>
                  <a:srgbClr val="080808"/>
                </a:solidFill>
                <a:effectLst/>
                <a:latin typeface="JetBrains Mono"/>
              </a:rPr>
              <a:t> </a:t>
            </a:r>
            <a:r>
              <a:rPr lang="fr-CH" dirty="0" err="1">
                <a:solidFill>
                  <a:srgbClr val="080808"/>
                </a:solidFill>
                <a:effectLst/>
                <a:latin typeface="JetBrains Mono"/>
              </a:rPr>
              <a:t>with</a:t>
            </a:r>
            <a:r>
              <a:rPr lang="fr-CH" dirty="0">
                <a:solidFill>
                  <a:srgbClr val="080808"/>
                </a:solidFill>
                <a:effectLst/>
                <a:latin typeface="JetBrains Mono"/>
              </a:rPr>
              <a:t> a p =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solidFill>
                  <a:srgbClr val="080808"/>
                </a:solidFill>
                <a:effectLst/>
                <a:latin typeface="JetBrains Mono"/>
              </a:rPr>
              <a:t>To </a:t>
            </a:r>
            <a:r>
              <a:rPr lang="fr-CH" dirty="0" err="1">
                <a:solidFill>
                  <a:srgbClr val="080808"/>
                </a:solidFill>
                <a:effectLst/>
                <a:latin typeface="JetBrains Mono"/>
              </a:rPr>
              <a:t>find</a:t>
            </a:r>
            <a:r>
              <a:rPr lang="fr-CH" dirty="0">
                <a:solidFill>
                  <a:srgbClr val="080808"/>
                </a:solidFill>
                <a:effectLst/>
                <a:latin typeface="JetBrains Mono"/>
              </a:rPr>
              <a:t> </a:t>
            </a:r>
            <a:r>
              <a:rPr lang="fr-CH" dirty="0" err="1">
                <a:solidFill>
                  <a:srgbClr val="080808"/>
                </a:solidFill>
                <a:effectLst/>
                <a:latin typeface="JetBrains Mono"/>
              </a:rPr>
              <a:t>this</a:t>
            </a:r>
            <a:r>
              <a:rPr lang="fr-CH" dirty="0">
                <a:solidFill>
                  <a:srgbClr val="080808"/>
                </a:solidFill>
                <a:effectLst/>
                <a:latin typeface="JetBrains Mono"/>
              </a:rPr>
              <a:t> </a:t>
            </a:r>
            <a:r>
              <a:rPr lang="fr-CH" dirty="0" err="1">
                <a:solidFill>
                  <a:srgbClr val="080808"/>
                </a:solidFill>
                <a:effectLst/>
                <a:latin typeface="JetBrains Mono"/>
              </a:rPr>
              <a:t>parameter</a:t>
            </a:r>
            <a:r>
              <a:rPr lang="fr-CH" dirty="0">
                <a:solidFill>
                  <a:srgbClr val="080808"/>
                </a:solidFill>
                <a:effectLst/>
                <a:latin typeface="JetBrains Mono"/>
              </a:rPr>
              <a:t>, </a:t>
            </a:r>
            <a:r>
              <a:rPr lang="fr-CH" dirty="0" err="1">
                <a:solidFill>
                  <a:srgbClr val="080808"/>
                </a:solidFill>
                <a:effectLst/>
                <a:latin typeface="JetBrains Mono"/>
              </a:rPr>
              <a:t>we</a:t>
            </a:r>
            <a:r>
              <a:rPr lang="fr-CH" dirty="0">
                <a:solidFill>
                  <a:srgbClr val="080808"/>
                </a:solidFill>
                <a:effectLst/>
                <a:latin typeface="JetBrains Mono"/>
              </a:rPr>
              <a:t> can </a:t>
            </a:r>
            <a:r>
              <a:rPr lang="fr-CH" dirty="0" err="1">
                <a:solidFill>
                  <a:srgbClr val="080808"/>
                </a:solidFill>
                <a:effectLst/>
                <a:latin typeface="JetBrains Mono"/>
              </a:rPr>
              <a:t>simply</a:t>
            </a:r>
            <a:r>
              <a:rPr lang="fr-CH" dirty="0">
                <a:solidFill>
                  <a:srgbClr val="080808"/>
                </a:solidFill>
                <a:effectLst/>
                <a:latin typeface="JetBrains Mono"/>
              </a:rPr>
              <a:t> </a:t>
            </a:r>
            <a:r>
              <a:rPr lang="fr-CH" dirty="0" err="1">
                <a:solidFill>
                  <a:srgbClr val="080808"/>
                </a:solidFill>
                <a:effectLst/>
                <a:latin typeface="JetBrains Mono"/>
              </a:rPr>
              <a:t>take</a:t>
            </a:r>
            <a:r>
              <a:rPr lang="fr-CH" dirty="0">
                <a:solidFill>
                  <a:srgbClr val="080808"/>
                </a:solidFill>
                <a:effectLst/>
                <a:latin typeface="JetBrains Mono"/>
              </a:rPr>
              <a:t> a look at the ACF for the </a:t>
            </a:r>
            <a:r>
              <a:rPr lang="fr-CH" dirty="0" err="1">
                <a:solidFill>
                  <a:srgbClr val="080808"/>
                </a:solidFill>
                <a:effectLst/>
                <a:latin typeface="JetBrains Mono"/>
              </a:rPr>
              <a:t>number</a:t>
            </a:r>
            <a:r>
              <a:rPr lang="fr-CH" dirty="0">
                <a:solidFill>
                  <a:srgbClr val="080808"/>
                </a:solidFill>
                <a:effectLst/>
                <a:latin typeface="JetBrains Mono"/>
              </a:rPr>
              <a:t> of MA </a:t>
            </a:r>
            <a:r>
              <a:rPr lang="fr-CH" dirty="0" err="1">
                <a:solidFill>
                  <a:srgbClr val="080808"/>
                </a:solidFill>
                <a:effectLst/>
                <a:latin typeface="JetBrains Mono"/>
              </a:rPr>
              <a:t>terms</a:t>
            </a:r>
            <a:r>
              <a:rPr lang="fr-CH" dirty="0">
                <a:solidFill>
                  <a:srgbClr val="080808"/>
                </a:solidFill>
                <a:effectLst/>
                <a:latin typeface="JetBrains Mono"/>
              </a:rPr>
              <a:t>. The ACF tells how </a:t>
            </a:r>
            <a:r>
              <a:rPr lang="fr-CH" dirty="0" err="1">
                <a:solidFill>
                  <a:srgbClr val="080808"/>
                </a:solidFill>
                <a:effectLst/>
                <a:latin typeface="JetBrains Mono"/>
              </a:rPr>
              <a:t>many</a:t>
            </a:r>
            <a:r>
              <a:rPr lang="fr-CH" dirty="0">
                <a:solidFill>
                  <a:srgbClr val="080808"/>
                </a:solidFill>
                <a:effectLst/>
                <a:latin typeface="JetBrains Mono"/>
              </a:rPr>
              <a:t> MA </a:t>
            </a:r>
            <a:r>
              <a:rPr lang="fr-CH" dirty="0" err="1">
                <a:solidFill>
                  <a:srgbClr val="080808"/>
                </a:solidFill>
                <a:effectLst/>
                <a:latin typeface="JetBrains Mono"/>
              </a:rPr>
              <a:t>terms</a:t>
            </a:r>
            <a:r>
              <a:rPr lang="fr-CH" dirty="0">
                <a:solidFill>
                  <a:srgbClr val="080808"/>
                </a:solidFill>
                <a:effectLst/>
                <a:latin typeface="JetBrains Mono"/>
              </a:rPr>
              <a:t> are </a:t>
            </a:r>
            <a:r>
              <a:rPr lang="fr-CH" dirty="0" err="1">
                <a:solidFill>
                  <a:srgbClr val="080808"/>
                </a:solidFill>
                <a:effectLst/>
                <a:latin typeface="JetBrains Mono"/>
              </a:rPr>
              <a:t>required</a:t>
            </a:r>
            <a:r>
              <a:rPr lang="fr-CH" dirty="0">
                <a:solidFill>
                  <a:srgbClr val="080808"/>
                </a:solidFill>
                <a:effectLst/>
                <a:latin typeface="JetBrains Mono"/>
              </a:rPr>
              <a:t> to </a:t>
            </a:r>
            <a:r>
              <a:rPr lang="fr-CH" dirty="0" err="1">
                <a:solidFill>
                  <a:srgbClr val="080808"/>
                </a:solidFill>
                <a:effectLst/>
                <a:latin typeface="JetBrains Mono"/>
              </a:rPr>
              <a:t>remove</a:t>
            </a:r>
            <a:r>
              <a:rPr lang="fr-CH" dirty="0">
                <a:solidFill>
                  <a:srgbClr val="080808"/>
                </a:solidFill>
                <a:effectLst/>
                <a:latin typeface="JetBrains Mono"/>
              </a:rPr>
              <a:t> </a:t>
            </a:r>
            <a:r>
              <a:rPr lang="fr-CH" dirty="0" err="1">
                <a:solidFill>
                  <a:srgbClr val="080808"/>
                </a:solidFill>
                <a:effectLst/>
                <a:latin typeface="JetBrains Mono"/>
              </a:rPr>
              <a:t>any</a:t>
            </a:r>
            <a:r>
              <a:rPr lang="fr-CH" dirty="0">
                <a:solidFill>
                  <a:srgbClr val="080808"/>
                </a:solidFill>
                <a:effectLst/>
                <a:latin typeface="JetBrains Mono"/>
              </a:rPr>
              <a:t> </a:t>
            </a:r>
            <a:r>
              <a:rPr lang="fr-CH" dirty="0" err="1">
                <a:solidFill>
                  <a:srgbClr val="080808"/>
                </a:solidFill>
                <a:effectLst/>
                <a:latin typeface="JetBrains Mono"/>
              </a:rPr>
              <a:t>autocorrelation</a:t>
            </a:r>
            <a:r>
              <a:rPr lang="fr-CH" dirty="0">
                <a:solidFill>
                  <a:srgbClr val="080808"/>
                </a:solidFill>
                <a:effectLst/>
                <a:latin typeface="JetBrains Mono"/>
              </a:rPr>
              <a:t> in the </a:t>
            </a:r>
            <a:r>
              <a:rPr lang="fr-CH" dirty="0" err="1">
                <a:solidFill>
                  <a:srgbClr val="080808"/>
                </a:solidFill>
                <a:effectLst/>
                <a:latin typeface="JetBrains Mono"/>
              </a:rPr>
              <a:t>stationarized</a:t>
            </a:r>
            <a:r>
              <a:rPr lang="fr-CH" dirty="0">
                <a:solidFill>
                  <a:srgbClr val="080808"/>
                </a:solidFill>
                <a:effectLst/>
                <a:latin typeface="JetBrains Mono"/>
              </a:rPr>
              <a:t> </a:t>
            </a:r>
            <a:r>
              <a:rPr lang="fr-CH" dirty="0" err="1">
                <a:solidFill>
                  <a:srgbClr val="080808"/>
                </a:solidFill>
                <a:effectLst/>
                <a:latin typeface="JetBrains Mono"/>
              </a:rPr>
              <a:t>series</a:t>
            </a:r>
            <a:r>
              <a:rPr lang="fr-CH" dirty="0">
                <a:solidFill>
                  <a:srgbClr val="080808"/>
                </a:solidFill>
                <a:effectLst/>
                <a:latin typeface="JetBrains Mono"/>
              </a:rPr>
              <a:t>. The ACF </a:t>
            </a:r>
            <a:r>
              <a:rPr lang="fr-CH" dirty="0" err="1">
                <a:solidFill>
                  <a:srgbClr val="080808"/>
                </a:solidFill>
                <a:effectLst/>
                <a:latin typeface="JetBrains Mono"/>
              </a:rPr>
              <a:t>cuts</a:t>
            </a:r>
            <a:r>
              <a:rPr lang="fr-CH" dirty="0">
                <a:solidFill>
                  <a:srgbClr val="080808"/>
                </a:solidFill>
                <a:effectLst/>
                <a:latin typeface="JetBrains Mono"/>
              </a:rPr>
              <a:t> off at lag 1 and 4, </a:t>
            </a:r>
            <a:r>
              <a:rPr lang="fr-CH" dirty="0" err="1">
                <a:solidFill>
                  <a:srgbClr val="080808"/>
                </a:solidFill>
                <a:effectLst/>
                <a:latin typeface="JetBrains Mono"/>
              </a:rPr>
              <a:t>so</a:t>
            </a:r>
            <a:r>
              <a:rPr lang="fr-CH" dirty="0">
                <a:solidFill>
                  <a:srgbClr val="080808"/>
                </a:solidFill>
                <a:effectLst/>
                <a:latin typeface="JetBrains Mono"/>
              </a:rPr>
              <a:t> </a:t>
            </a: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will</a:t>
            </a:r>
            <a:r>
              <a:rPr lang="fr-CH" dirty="0">
                <a:solidFill>
                  <a:srgbClr val="080808"/>
                </a:solidFill>
                <a:effectLst/>
                <a:latin typeface="JetBrains Mono"/>
              </a:rPr>
              <a:t> </a:t>
            </a:r>
            <a:r>
              <a:rPr lang="fr-CH" dirty="0" err="1">
                <a:solidFill>
                  <a:srgbClr val="080808"/>
                </a:solidFill>
                <a:effectLst/>
                <a:latin typeface="JetBrains Mono"/>
              </a:rPr>
              <a:t>take</a:t>
            </a:r>
            <a:r>
              <a:rPr lang="fr-CH" dirty="0">
                <a:solidFill>
                  <a:srgbClr val="080808"/>
                </a:solidFill>
                <a:effectLst/>
                <a:latin typeface="JetBrains Mono"/>
              </a:rPr>
              <a:t> q = 1 and </a:t>
            </a:r>
            <a:r>
              <a:rPr lang="fr-CH" dirty="0" err="1">
                <a:solidFill>
                  <a:srgbClr val="080808"/>
                </a:solidFill>
                <a:effectLst/>
                <a:latin typeface="JetBrains Mono"/>
              </a:rPr>
              <a:t>then</a:t>
            </a:r>
            <a:r>
              <a:rPr lang="fr-CH" dirty="0">
                <a:solidFill>
                  <a:srgbClr val="080808"/>
                </a:solidFill>
                <a:effectLst/>
                <a:latin typeface="JetBrains Mono"/>
              </a:rPr>
              <a:t> q =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10</a:t>
            </a:fld>
            <a:endParaRPr lang="en-US"/>
          </a:p>
        </p:txBody>
      </p:sp>
    </p:spTree>
    <p:extLst>
      <p:ext uri="{BB962C8B-B14F-4D97-AF65-F5344CB8AC3E}">
        <p14:creationId xmlns:p14="http://schemas.microsoft.com/office/powerpoint/2010/main" val="1594182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fr-CH" dirty="0">
                <a:solidFill>
                  <a:srgbClr val="080808"/>
                </a:solidFill>
                <a:effectLst/>
                <a:latin typeface="JetBrains Mono"/>
              </a:rPr>
              <a:t>The ARIMA (1,1,1) </a:t>
            </a:r>
            <a:r>
              <a:rPr lang="fr-CH" dirty="0" err="1">
                <a:solidFill>
                  <a:srgbClr val="080808"/>
                </a:solidFill>
                <a:effectLst/>
                <a:latin typeface="JetBrains Mono"/>
              </a:rPr>
              <a:t>found</a:t>
            </a:r>
            <a:r>
              <a:rPr lang="fr-CH" dirty="0">
                <a:solidFill>
                  <a:srgbClr val="080808"/>
                </a:solidFill>
                <a:effectLst/>
                <a:latin typeface="JetBrains Mono"/>
              </a:rPr>
              <a:t> </a:t>
            </a:r>
            <a:r>
              <a:rPr lang="fr-CH" dirty="0" err="1">
                <a:solidFill>
                  <a:srgbClr val="080808"/>
                </a:solidFill>
                <a:effectLst/>
                <a:latin typeface="JetBrains Mono"/>
              </a:rPr>
              <a:t>previously</a:t>
            </a:r>
            <a:r>
              <a:rPr lang="fr-CH" dirty="0">
                <a:solidFill>
                  <a:srgbClr val="080808"/>
                </a:solidFill>
                <a:effectLst/>
                <a:latin typeface="JetBrains Mono"/>
              </a:rPr>
              <a:t> </a:t>
            </a:r>
            <a:r>
              <a:rPr lang="fr-CH" dirty="0" err="1">
                <a:solidFill>
                  <a:srgbClr val="080808"/>
                </a:solidFill>
                <a:effectLst/>
                <a:latin typeface="JetBrains Mono"/>
              </a:rPr>
              <a:t>seems</a:t>
            </a:r>
            <a:r>
              <a:rPr lang="fr-CH" dirty="0">
                <a:solidFill>
                  <a:srgbClr val="080808"/>
                </a:solidFill>
                <a:effectLst/>
                <a:latin typeface="JetBrains Mono"/>
              </a:rPr>
              <a:t> to </a:t>
            </a:r>
            <a:r>
              <a:rPr lang="fr-CH" dirty="0" err="1">
                <a:solidFill>
                  <a:srgbClr val="080808"/>
                </a:solidFill>
                <a:effectLst/>
                <a:latin typeface="JetBrains Mono"/>
              </a:rPr>
              <a:t>produce</a:t>
            </a:r>
            <a:r>
              <a:rPr lang="fr-CH" dirty="0">
                <a:solidFill>
                  <a:srgbClr val="080808"/>
                </a:solidFill>
                <a:effectLst/>
                <a:latin typeface="JetBrains Mono"/>
              </a:rPr>
              <a:t> good </a:t>
            </a:r>
            <a:r>
              <a:rPr lang="fr-CH" dirty="0" err="1">
                <a:solidFill>
                  <a:srgbClr val="080808"/>
                </a:solidFill>
                <a:effectLst/>
                <a:latin typeface="JetBrains Mono"/>
              </a:rPr>
              <a:t>predictive</a:t>
            </a:r>
            <a:r>
              <a:rPr lang="fr-CH" dirty="0">
                <a:solidFill>
                  <a:srgbClr val="080808"/>
                </a:solidFill>
                <a:effectLst/>
                <a:latin typeface="JetBrains Mono"/>
              </a:rPr>
              <a:t> </a:t>
            </a:r>
            <a:r>
              <a:rPr lang="fr-CH" dirty="0" err="1">
                <a:solidFill>
                  <a:srgbClr val="080808"/>
                </a:solidFill>
                <a:effectLst/>
                <a:latin typeface="JetBrains Mono"/>
              </a:rPr>
              <a:t>results</a:t>
            </a:r>
            <a:r>
              <a:rPr lang="fr-CH" dirty="0">
                <a:solidFill>
                  <a:srgbClr val="080808"/>
                </a:solidFill>
                <a:effectLst/>
                <a:latin typeface="JetBrains Mono"/>
              </a:rPr>
              <a:t> </a:t>
            </a:r>
            <a:r>
              <a:rPr lang="fr-CH" dirty="0" err="1">
                <a:solidFill>
                  <a:srgbClr val="080808"/>
                </a:solidFill>
                <a:effectLst/>
                <a:latin typeface="JetBrains Mono"/>
              </a:rPr>
              <a:t>with</a:t>
            </a:r>
            <a:r>
              <a:rPr lang="fr-CH" dirty="0">
                <a:solidFill>
                  <a:srgbClr val="080808"/>
                </a:solidFill>
                <a:effectLst/>
                <a:latin typeface="JetBrains Mono"/>
              </a:rPr>
              <a:t> no lag in the signal. All coefficients are over the </a:t>
            </a:r>
            <a:r>
              <a:rPr lang="fr-CH" dirty="0" err="1">
                <a:solidFill>
                  <a:srgbClr val="080808"/>
                </a:solidFill>
                <a:effectLst/>
                <a:latin typeface="JetBrains Mono"/>
              </a:rPr>
              <a:t>significance</a:t>
            </a:r>
            <a:r>
              <a:rPr lang="fr-CH" dirty="0">
                <a:solidFill>
                  <a:srgbClr val="080808"/>
                </a:solidFill>
                <a:effectLst/>
                <a:latin typeface="JetBrains Mono"/>
              </a:rPr>
              <a:t> </a:t>
            </a:r>
            <a:r>
              <a:rPr lang="fr-CH" dirty="0" err="1">
                <a:solidFill>
                  <a:srgbClr val="080808"/>
                </a:solidFill>
                <a:effectLst/>
                <a:latin typeface="JetBrains Mono"/>
              </a:rPr>
              <a:t>threshold</a:t>
            </a:r>
            <a:r>
              <a:rPr lang="fr-CH" dirty="0">
                <a:solidFill>
                  <a:srgbClr val="080808"/>
                </a:solidFill>
                <a:effectLst/>
                <a:latin typeface="JetBrains Mono"/>
              </a:rPr>
              <a:t> and the MSE </a:t>
            </a:r>
            <a:r>
              <a:rPr lang="fr-CH" dirty="0" err="1">
                <a:solidFill>
                  <a:srgbClr val="080808"/>
                </a:solidFill>
                <a:effectLst/>
                <a:latin typeface="JetBrains Mono"/>
              </a:rPr>
              <a:t>is</a:t>
            </a:r>
            <a:r>
              <a:rPr lang="fr-CH" dirty="0">
                <a:solidFill>
                  <a:srgbClr val="080808"/>
                </a:solidFill>
                <a:effectLst/>
                <a:latin typeface="JetBrains Mono"/>
              </a:rPr>
              <a:t> </a:t>
            </a:r>
            <a:r>
              <a:rPr lang="fr-CH" dirty="0" err="1">
                <a:solidFill>
                  <a:srgbClr val="080808"/>
                </a:solidFill>
                <a:effectLst/>
                <a:latin typeface="JetBrains Mono"/>
              </a:rPr>
              <a:t>very</a:t>
            </a:r>
            <a:r>
              <a:rPr lang="fr-CH" dirty="0">
                <a:solidFill>
                  <a:srgbClr val="080808"/>
                </a:solidFill>
                <a:effectLst/>
                <a:latin typeface="JetBrains Mono"/>
              </a:rPr>
              <a:t> </a:t>
            </a:r>
            <a:r>
              <a:rPr lang="fr-CH" dirty="0" err="1">
                <a:solidFill>
                  <a:srgbClr val="080808"/>
                </a:solidFill>
                <a:effectLst/>
                <a:latin typeface="JetBrains Mono"/>
              </a:rPr>
              <a:t>low</a:t>
            </a:r>
            <a:r>
              <a:rPr lang="fr-CH" dirty="0">
                <a:solidFill>
                  <a:srgbClr val="080808"/>
                </a:solidFill>
                <a:effectLst/>
                <a:latin typeface="JetBrains Mono"/>
              </a:rPr>
              <a:t>. As for the ARIMA(4,1,4), the </a:t>
            </a:r>
            <a:r>
              <a:rPr lang="fr-CH" dirty="0" err="1">
                <a:solidFill>
                  <a:srgbClr val="080808"/>
                </a:solidFill>
                <a:effectLst/>
                <a:latin typeface="JetBrains Mono"/>
              </a:rPr>
              <a:t>results</a:t>
            </a:r>
            <a:r>
              <a:rPr lang="fr-CH" dirty="0">
                <a:solidFill>
                  <a:srgbClr val="080808"/>
                </a:solidFill>
                <a:effectLst/>
                <a:latin typeface="JetBrains Mono"/>
              </a:rPr>
              <a:t> are </a:t>
            </a:r>
            <a:r>
              <a:rPr lang="fr-CH" dirty="0" err="1">
                <a:solidFill>
                  <a:srgbClr val="080808"/>
                </a:solidFill>
                <a:effectLst/>
                <a:latin typeface="JetBrains Mono"/>
              </a:rPr>
              <a:t>quite</a:t>
            </a:r>
            <a:r>
              <a:rPr lang="fr-CH" dirty="0">
                <a:solidFill>
                  <a:srgbClr val="080808"/>
                </a:solidFill>
                <a:effectLst/>
                <a:latin typeface="JetBrains Mono"/>
              </a:rPr>
              <a:t> </a:t>
            </a:r>
            <a:r>
              <a:rPr lang="fr-CH" dirty="0" err="1">
                <a:solidFill>
                  <a:srgbClr val="080808"/>
                </a:solidFill>
                <a:effectLst/>
                <a:latin typeface="JetBrains Mono"/>
              </a:rPr>
              <a:t>similar</a:t>
            </a:r>
            <a:r>
              <a:rPr lang="fr-CH" dirty="0">
                <a:solidFill>
                  <a:srgbClr val="080808"/>
                </a:solidFill>
                <a:effectLst/>
                <a:latin typeface="JetBrains Mono"/>
              </a:rPr>
              <a:t> but the </a:t>
            </a:r>
            <a:r>
              <a:rPr lang="fr-CH" dirty="0" err="1">
                <a:solidFill>
                  <a:srgbClr val="080808"/>
                </a:solidFill>
                <a:effectLst/>
                <a:latin typeface="JetBrains Mono"/>
              </a:rPr>
              <a:t>computing</a:t>
            </a:r>
            <a:r>
              <a:rPr lang="fr-CH" dirty="0">
                <a:solidFill>
                  <a:srgbClr val="080808"/>
                </a:solidFill>
                <a:effectLst/>
                <a:latin typeface="JetBrains Mono"/>
              </a:rPr>
              <a:t> </a:t>
            </a:r>
            <a:r>
              <a:rPr lang="fr-CH" dirty="0" err="1">
                <a:solidFill>
                  <a:srgbClr val="080808"/>
                </a:solidFill>
                <a:effectLst/>
                <a:latin typeface="JetBrains Mono"/>
              </a:rPr>
              <a:t>cost</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a:t>
            </a:r>
            <a:r>
              <a:rPr lang="fr-CH" dirty="0" err="1">
                <a:solidFill>
                  <a:srgbClr val="080808"/>
                </a:solidFill>
                <a:effectLst/>
                <a:latin typeface="JetBrains Mono"/>
              </a:rPr>
              <a:t>much</a:t>
            </a:r>
            <a:r>
              <a:rPr lang="fr-CH" dirty="0">
                <a:solidFill>
                  <a:srgbClr val="080808"/>
                </a:solidFill>
                <a:effectLst/>
                <a:latin typeface="JetBrains Mono"/>
              </a:rPr>
              <a:t> </a:t>
            </a:r>
            <a:r>
              <a:rPr lang="fr-CH" dirty="0" err="1">
                <a:solidFill>
                  <a:srgbClr val="080808"/>
                </a:solidFill>
                <a:effectLst/>
                <a:latin typeface="JetBrains Mono"/>
              </a:rPr>
              <a:t>higher</a:t>
            </a:r>
            <a:r>
              <a:rPr lang="fr-CH" dirty="0">
                <a:solidFill>
                  <a:srgbClr val="080808"/>
                </a:solidFill>
                <a:effectLst/>
                <a:latin typeface="JetBrains Mono"/>
              </a:rPr>
              <a:t>.</a:t>
            </a:r>
          </a:p>
          <a:p>
            <a:endParaRPr lang="fr-CH" dirty="0">
              <a:solidFill>
                <a:srgbClr val="080808"/>
              </a:solidFill>
              <a:effectLst/>
              <a:latin typeface="JetBrains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solidFill>
                  <a:srgbClr val="080808"/>
                </a:solidFill>
                <a:effectLst/>
                <a:latin typeface="JetBrains Mono"/>
              </a:rPr>
              <a:t>So, </a:t>
            </a: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seem</a:t>
            </a:r>
            <a:r>
              <a:rPr lang="fr-CH" dirty="0">
                <a:solidFill>
                  <a:srgbClr val="080808"/>
                </a:solidFill>
                <a:effectLst/>
                <a:latin typeface="JetBrains Mono"/>
              </a:rPr>
              <a:t> to have a </a:t>
            </a:r>
            <a:r>
              <a:rPr lang="fr-CH" dirty="0" err="1">
                <a:solidFill>
                  <a:srgbClr val="080808"/>
                </a:solidFill>
                <a:effectLst/>
                <a:latin typeface="JetBrains Mono"/>
              </a:rPr>
              <a:t>decent</a:t>
            </a:r>
            <a:r>
              <a:rPr lang="fr-CH" dirty="0">
                <a:solidFill>
                  <a:srgbClr val="080808"/>
                </a:solidFill>
                <a:effectLst/>
                <a:latin typeface="JetBrains Mono"/>
              </a:rPr>
              <a:t> ARIMA model. But </a:t>
            </a:r>
            <a:r>
              <a:rPr lang="fr-CH" dirty="0" err="1">
                <a:solidFill>
                  <a:srgbClr val="080808"/>
                </a:solidFill>
                <a:effectLst/>
                <a:latin typeface="JetBrains Mono"/>
              </a:rPr>
              <a:t>is</a:t>
            </a:r>
            <a:r>
              <a:rPr lang="fr-CH" dirty="0">
                <a:solidFill>
                  <a:srgbClr val="080808"/>
                </a:solidFill>
                <a:effectLst/>
                <a:latin typeface="JetBrains Mono"/>
              </a:rPr>
              <a:t> </a:t>
            </a:r>
            <a:r>
              <a:rPr lang="fr-CH" dirty="0" err="1">
                <a:solidFill>
                  <a:srgbClr val="080808"/>
                </a:solidFill>
                <a:effectLst/>
                <a:latin typeface="JetBrains Mono"/>
              </a:rPr>
              <a:t>that</a:t>
            </a:r>
            <a:r>
              <a:rPr lang="fr-CH" dirty="0">
                <a:solidFill>
                  <a:srgbClr val="080808"/>
                </a:solidFill>
                <a:effectLst/>
                <a:latin typeface="JetBrains Mono"/>
              </a:rPr>
              <a:t> the best? </a:t>
            </a: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need</a:t>
            </a:r>
            <a:r>
              <a:rPr lang="fr-CH" dirty="0">
                <a:solidFill>
                  <a:srgbClr val="080808"/>
                </a:solidFill>
                <a:effectLst/>
                <a:latin typeface="JetBrains Mono"/>
              </a:rPr>
              <a:t> to </a:t>
            </a:r>
            <a:r>
              <a:rPr lang="fr-CH" dirty="0" err="1">
                <a:solidFill>
                  <a:srgbClr val="080808"/>
                </a:solidFill>
                <a:effectLst/>
                <a:latin typeface="JetBrains Mono"/>
              </a:rPr>
              <a:t>dig</a:t>
            </a:r>
            <a:r>
              <a:rPr lang="fr-CH" dirty="0">
                <a:solidFill>
                  <a:srgbClr val="080808"/>
                </a:solidFill>
                <a:effectLst/>
                <a:latin typeface="JetBrains Mono"/>
              </a:rPr>
              <a:t> </a:t>
            </a:r>
            <a:r>
              <a:rPr lang="fr-CH" dirty="0" err="1">
                <a:solidFill>
                  <a:srgbClr val="080808"/>
                </a:solidFill>
                <a:effectLst/>
                <a:latin typeface="JetBrains Mono"/>
              </a:rPr>
              <a:t>further</a:t>
            </a:r>
            <a:r>
              <a:rPr lang="fr-CH" dirty="0">
                <a:solidFill>
                  <a:srgbClr val="080808"/>
                </a:solidFill>
                <a:effectLst/>
                <a:latin typeface="JetBrains Mono"/>
              </a:rPr>
              <a:t> to </a:t>
            </a:r>
            <a:r>
              <a:rPr lang="fr-CH" dirty="0" err="1">
                <a:solidFill>
                  <a:srgbClr val="080808"/>
                </a:solidFill>
                <a:effectLst/>
                <a:latin typeface="JetBrains Mono"/>
              </a:rPr>
              <a:t>draw</a:t>
            </a:r>
            <a:r>
              <a:rPr lang="fr-CH" dirty="0">
                <a:solidFill>
                  <a:srgbClr val="080808"/>
                </a:solidFill>
                <a:effectLst/>
                <a:latin typeface="JetBrains Mono"/>
              </a:rPr>
              <a:t> relevant conclusions </a:t>
            </a:r>
            <a:r>
              <a:rPr lang="fr-CH" dirty="0" err="1">
                <a:solidFill>
                  <a:srgbClr val="080808"/>
                </a:solidFill>
                <a:effectLst/>
                <a:latin typeface="JetBrains Mono"/>
              </a:rPr>
              <a:t>that</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to </a:t>
            </a:r>
            <a:r>
              <a:rPr lang="fr-CH" dirty="0" err="1">
                <a:solidFill>
                  <a:srgbClr val="080808"/>
                </a:solidFill>
                <a:effectLst/>
                <a:latin typeface="JetBrains Mono"/>
              </a:rPr>
              <a:t>predict</a:t>
            </a:r>
            <a:r>
              <a:rPr lang="fr-CH" dirty="0">
                <a:solidFill>
                  <a:srgbClr val="080808"/>
                </a:solidFill>
                <a:effectLst/>
                <a:latin typeface="JetBrains Mono"/>
              </a:rPr>
              <a:t> the future. In the </a:t>
            </a:r>
            <a:r>
              <a:rPr lang="fr-CH" dirty="0" err="1">
                <a:solidFill>
                  <a:srgbClr val="080808"/>
                </a:solidFill>
                <a:effectLst/>
                <a:latin typeface="JetBrains Mono"/>
              </a:rPr>
              <a:t>next</a:t>
            </a:r>
            <a:r>
              <a:rPr lang="fr-CH" dirty="0">
                <a:solidFill>
                  <a:srgbClr val="080808"/>
                </a:solidFill>
                <a:effectLst/>
                <a:latin typeface="JetBrains Mono"/>
              </a:rPr>
              <a:t> section, a bot </a:t>
            </a:r>
            <a:r>
              <a:rPr lang="fr-CH" dirty="0" err="1">
                <a:solidFill>
                  <a:srgbClr val="080808"/>
                </a:solidFill>
                <a:effectLst/>
                <a:latin typeface="JetBrains Mono"/>
              </a:rPr>
              <a:t>will</a:t>
            </a:r>
            <a:r>
              <a:rPr lang="fr-CH" dirty="0">
                <a:solidFill>
                  <a:srgbClr val="080808"/>
                </a:solidFill>
                <a:effectLst/>
                <a:latin typeface="JetBrains Mono"/>
              </a:rPr>
              <a:t> </a:t>
            </a:r>
            <a:r>
              <a:rPr lang="fr-CH" dirty="0" err="1">
                <a:solidFill>
                  <a:srgbClr val="080808"/>
                </a:solidFill>
                <a:effectLst/>
                <a:latin typeface="JetBrains Mono"/>
              </a:rPr>
              <a:t>be</a:t>
            </a:r>
            <a:r>
              <a:rPr lang="fr-CH" dirty="0">
                <a:solidFill>
                  <a:srgbClr val="080808"/>
                </a:solidFill>
                <a:effectLst/>
                <a:latin typeface="JetBrains Mono"/>
              </a:rPr>
              <a:t> </a:t>
            </a:r>
            <a:r>
              <a:rPr lang="fr-CH" dirty="0" err="1">
                <a:solidFill>
                  <a:srgbClr val="080808"/>
                </a:solidFill>
                <a:effectLst/>
                <a:latin typeface="JetBrains Mono"/>
              </a:rPr>
              <a:t>trained</a:t>
            </a:r>
            <a:r>
              <a:rPr lang="fr-CH" dirty="0">
                <a:solidFill>
                  <a:srgbClr val="080808"/>
                </a:solidFill>
                <a:effectLst/>
                <a:latin typeface="JetBrains Mono"/>
              </a:rPr>
              <a:t> to </a:t>
            </a:r>
            <a:r>
              <a:rPr lang="fr-CH" dirty="0" err="1">
                <a:solidFill>
                  <a:srgbClr val="080808"/>
                </a:solidFill>
                <a:effectLst/>
                <a:latin typeface="JetBrains Mono"/>
              </a:rPr>
              <a:t>take</a:t>
            </a:r>
            <a:r>
              <a:rPr lang="fr-CH" dirty="0">
                <a:solidFill>
                  <a:srgbClr val="080808"/>
                </a:solidFill>
                <a:effectLst/>
                <a:latin typeface="JetBrains Mono"/>
              </a:rPr>
              <a:t> </a:t>
            </a:r>
            <a:r>
              <a:rPr lang="fr-CH" dirty="0" err="1">
                <a:solidFill>
                  <a:srgbClr val="080808"/>
                </a:solidFill>
                <a:effectLst/>
                <a:latin typeface="JetBrains Mono"/>
              </a:rPr>
              <a:t>decisions</a:t>
            </a:r>
            <a:r>
              <a:rPr lang="fr-CH" dirty="0">
                <a:solidFill>
                  <a:srgbClr val="080808"/>
                </a:solidFill>
                <a:effectLst/>
                <a:latin typeface="JetBrains Mono"/>
              </a:rPr>
              <a:t> </a:t>
            </a:r>
            <a:r>
              <a:rPr lang="fr-CH" dirty="0" err="1">
                <a:solidFill>
                  <a:srgbClr val="080808"/>
                </a:solidFill>
                <a:effectLst/>
                <a:latin typeface="JetBrains Mono"/>
              </a:rPr>
              <a:t>based</a:t>
            </a:r>
            <a:r>
              <a:rPr lang="fr-CH" dirty="0">
                <a:solidFill>
                  <a:srgbClr val="080808"/>
                </a:solidFill>
                <a:effectLst/>
                <a:latin typeface="JetBrains Mono"/>
              </a:rPr>
              <a:t> on the </a:t>
            </a:r>
            <a:r>
              <a:rPr lang="fr-CH" dirty="0" err="1">
                <a:solidFill>
                  <a:srgbClr val="080808"/>
                </a:solidFill>
                <a:effectLst/>
                <a:latin typeface="JetBrains Mono"/>
              </a:rPr>
              <a:t>ARIMA's</a:t>
            </a:r>
            <a:r>
              <a:rPr lang="fr-CH" dirty="0">
                <a:solidFill>
                  <a:srgbClr val="080808"/>
                </a:solidFill>
                <a:effectLst/>
                <a:latin typeface="JetBrains Mono"/>
              </a:rPr>
              <a:t> (1,1,1) </a:t>
            </a:r>
            <a:r>
              <a:rPr lang="fr-CH" dirty="0" err="1">
                <a:solidFill>
                  <a:srgbClr val="080808"/>
                </a:solidFill>
                <a:effectLst/>
                <a:latin typeface="JetBrains Mono"/>
              </a:rPr>
              <a:t>predicted</a:t>
            </a:r>
            <a:r>
              <a:rPr lang="fr-CH" dirty="0">
                <a:solidFill>
                  <a:srgbClr val="080808"/>
                </a:solidFill>
                <a:effectLst/>
                <a:latin typeface="JetBrains Mono"/>
              </a:rPr>
              <a:t> return values, to </a:t>
            </a:r>
            <a:r>
              <a:rPr lang="fr-CH" dirty="0" err="1">
                <a:solidFill>
                  <a:srgbClr val="080808"/>
                </a:solidFill>
                <a:effectLst/>
                <a:latin typeface="JetBrains Mono"/>
              </a:rPr>
              <a:t>buy</a:t>
            </a:r>
            <a:r>
              <a:rPr lang="fr-CH" dirty="0">
                <a:solidFill>
                  <a:srgbClr val="080808"/>
                </a:solidFill>
                <a:effectLst/>
                <a:latin typeface="JetBrains Mono"/>
              </a:rPr>
              <a:t> or </a:t>
            </a:r>
            <a:r>
              <a:rPr lang="fr-CH" dirty="0" err="1">
                <a:solidFill>
                  <a:srgbClr val="080808"/>
                </a:solidFill>
                <a:effectLst/>
                <a:latin typeface="JetBrains Mono"/>
              </a:rPr>
              <a:t>sell</a:t>
            </a:r>
            <a:r>
              <a:rPr lang="fr-CH" dirty="0">
                <a:solidFill>
                  <a:srgbClr val="080808"/>
                </a:solidFill>
                <a:effectLst/>
                <a:latin typeface="JetBrains Mono"/>
              </a:rPr>
              <a:t> stock </a:t>
            </a:r>
            <a:r>
              <a:rPr lang="fr-CH" dirty="0" err="1">
                <a:solidFill>
                  <a:srgbClr val="080808"/>
                </a:solidFill>
                <a:effectLst/>
                <a:latin typeface="JetBrains Mono"/>
              </a:rPr>
              <a:t>shares</a:t>
            </a:r>
            <a:r>
              <a:rPr lang="fr-CH" dirty="0">
                <a:solidFill>
                  <a:srgbClr val="080808"/>
                </a:solidFill>
                <a:effectLst/>
                <a:latin typeface="JetBrains Mono"/>
              </a:rPr>
              <a:t> </a:t>
            </a:r>
            <a:r>
              <a:rPr lang="fr-CH" dirty="0" err="1">
                <a:solidFill>
                  <a:srgbClr val="080808"/>
                </a:solidFill>
                <a:effectLst/>
                <a:latin typeface="JetBrains Mono"/>
              </a:rPr>
              <a:t>with</a:t>
            </a:r>
            <a:r>
              <a:rPr lang="fr-CH" dirty="0">
                <a:solidFill>
                  <a:srgbClr val="080808"/>
                </a:solidFill>
                <a:effectLst/>
                <a:latin typeface="JetBrains Mono"/>
              </a:rPr>
              <a:t> </a:t>
            </a:r>
            <a:r>
              <a:rPr lang="fr-CH" dirty="0" err="1">
                <a:solidFill>
                  <a:srgbClr val="080808"/>
                </a:solidFill>
                <a:effectLst/>
                <a:latin typeface="JetBrains Mono"/>
              </a:rPr>
              <a:t>hope</a:t>
            </a:r>
            <a:r>
              <a:rPr lang="fr-CH" dirty="0">
                <a:solidFill>
                  <a:srgbClr val="080808"/>
                </a:solidFill>
                <a:effectLst/>
                <a:latin typeface="JetBrains Mono"/>
              </a:rPr>
              <a:t> to </a:t>
            </a:r>
            <a:r>
              <a:rPr lang="fr-CH" dirty="0" err="1">
                <a:solidFill>
                  <a:srgbClr val="080808"/>
                </a:solidFill>
                <a:effectLst/>
                <a:latin typeface="JetBrains Mono"/>
              </a:rPr>
              <a:t>make</a:t>
            </a:r>
            <a:r>
              <a:rPr lang="fr-CH" dirty="0">
                <a:solidFill>
                  <a:srgbClr val="080808"/>
                </a:solidFill>
                <a:effectLst/>
                <a:latin typeface="JetBrains Mono"/>
              </a:rPr>
              <a:t> a profit ! </a:t>
            </a: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will</a:t>
            </a:r>
            <a:r>
              <a:rPr lang="fr-CH" dirty="0">
                <a:solidFill>
                  <a:srgbClr val="080808"/>
                </a:solidFill>
                <a:effectLst/>
                <a:latin typeface="JetBrains Mono"/>
              </a:rPr>
              <a:t> </a:t>
            </a:r>
            <a:r>
              <a:rPr lang="fr-CH" dirty="0" err="1">
                <a:solidFill>
                  <a:srgbClr val="080808"/>
                </a:solidFill>
                <a:effectLst/>
                <a:latin typeface="JetBrains Mono"/>
              </a:rPr>
              <a:t>also</a:t>
            </a:r>
            <a:r>
              <a:rPr lang="fr-CH" dirty="0">
                <a:solidFill>
                  <a:srgbClr val="080808"/>
                </a:solidFill>
                <a:effectLst/>
                <a:latin typeface="JetBrains Mono"/>
              </a:rPr>
              <a:t> </a:t>
            </a:r>
            <a:r>
              <a:rPr lang="fr-CH" dirty="0" err="1">
                <a:solidFill>
                  <a:srgbClr val="080808"/>
                </a:solidFill>
                <a:effectLst/>
                <a:latin typeface="JetBrains Mono"/>
              </a:rPr>
              <a:t>try</a:t>
            </a:r>
            <a:r>
              <a:rPr lang="fr-CH" dirty="0">
                <a:solidFill>
                  <a:srgbClr val="080808"/>
                </a:solidFill>
                <a:effectLst/>
                <a:latin typeface="JetBrains Mono"/>
              </a:rPr>
              <a:t> a </a:t>
            </a:r>
            <a:r>
              <a:rPr lang="fr-CH" dirty="0" err="1">
                <a:solidFill>
                  <a:srgbClr val="080808"/>
                </a:solidFill>
                <a:effectLst/>
                <a:latin typeface="JetBrains Mono"/>
              </a:rPr>
              <a:t>simpler</a:t>
            </a:r>
            <a:r>
              <a:rPr lang="fr-CH" dirty="0">
                <a:solidFill>
                  <a:srgbClr val="080808"/>
                </a:solidFill>
                <a:effectLst/>
                <a:latin typeface="JetBrains Mono"/>
              </a:rPr>
              <a:t> model AR(1).</a:t>
            </a:r>
          </a:p>
          <a:p>
            <a:endParaRPr lang="fr-CH" dirty="0">
              <a:solidFill>
                <a:srgbClr val="080808"/>
              </a:solidFill>
              <a:effectLst/>
              <a:latin typeface="JetBrains Mon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11</a:t>
            </a:fld>
            <a:endParaRPr lang="en-US"/>
          </a:p>
        </p:txBody>
      </p:sp>
    </p:spTree>
    <p:extLst>
      <p:ext uri="{BB962C8B-B14F-4D97-AF65-F5344CB8AC3E}">
        <p14:creationId xmlns:p14="http://schemas.microsoft.com/office/powerpoint/2010/main" val="72568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89615"/>
            <a:ext cx="7772400" cy="1470025"/>
          </a:xfrm>
        </p:spPr>
        <p:txBody>
          <a:bodyPr/>
          <a:lstStyle>
            <a:lvl1pPr>
              <a:defRPr>
                <a:latin typeface="+mj-lt"/>
              </a:defRPr>
            </a:lvl1pPr>
          </a:lstStyle>
          <a:p>
            <a:r>
              <a:rPr lang="en-US" dirty="0"/>
              <a:t>Click to edit Master title style</a:t>
            </a:r>
          </a:p>
        </p:txBody>
      </p:sp>
      <p:sp>
        <p:nvSpPr>
          <p:cNvPr id="3" name="Subtitle 2"/>
          <p:cNvSpPr>
            <a:spLocks noGrp="1"/>
          </p:cNvSpPr>
          <p:nvPr>
            <p:ph type="subTitle" idx="1"/>
          </p:nvPr>
        </p:nvSpPr>
        <p:spPr>
          <a:xfrm>
            <a:off x="1371600" y="314539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60582"/>
            <a:ext cx="2133600" cy="212731"/>
          </a:xfrm>
        </p:spPr>
        <p:txBody>
          <a:bodyPr/>
          <a:lstStyle/>
          <a:p>
            <a:fld id="{6DA6723A-3F3E-1741-B0D8-9D8FE1A6FD2F}" type="datetime1">
              <a:rPr lang="fr-CH" smtClean="0"/>
              <a:t>19.12.2022</a:t>
            </a:fld>
            <a:endParaRPr lang="en-US" dirty="0"/>
          </a:p>
        </p:txBody>
      </p:sp>
      <p:sp>
        <p:nvSpPr>
          <p:cNvPr id="5" name="Footer Placeholder 4"/>
          <p:cNvSpPr>
            <a:spLocks noGrp="1"/>
          </p:cNvSpPr>
          <p:nvPr>
            <p:ph type="ftr" sz="quarter" idx="11"/>
          </p:nvPr>
        </p:nvSpPr>
        <p:spPr>
          <a:xfrm>
            <a:off x="3124200" y="6360582"/>
            <a:ext cx="2895600" cy="212731"/>
          </a:xfrm>
        </p:spPr>
        <p:txBody>
          <a:bodyPr/>
          <a:lstStyle/>
          <a:p>
            <a:endParaRPr lang="en-US" dirty="0"/>
          </a:p>
        </p:txBody>
      </p:sp>
      <p:sp>
        <p:nvSpPr>
          <p:cNvPr id="6" name="Slide Number Placeholder 5"/>
          <p:cNvSpPr>
            <a:spLocks noGrp="1"/>
          </p:cNvSpPr>
          <p:nvPr>
            <p:ph type="sldNum" sz="quarter" idx="12"/>
          </p:nvPr>
        </p:nvSpPr>
        <p:spPr>
          <a:xfrm>
            <a:off x="6553200" y="6360582"/>
            <a:ext cx="2133600" cy="212731"/>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3106127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44278"/>
            <a:ext cx="8229600" cy="673359"/>
          </a:xfrm>
        </p:spPr>
        <p:txBody>
          <a:bodyPr/>
          <a:lstStyle/>
          <a:p>
            <a:r>
              <a:rPr lang="en-US" dirty="0"/>
              <a:t>Click to edit Master title style</a:t>
            </a:r>
          </a:p>
        </p:txBody>
      </p:sp>
      <p:sp>
        <p:nvSpPr>
          <p:cNvPr id="3" name="Content Placeholder 2"/>
          <p:cNvSpPr>
            <a:spLocks noGrp="1"/>
          </p:cNvSpPr>
          <p:nvPr>
            <p:ph idx="1"/>
          </p:nvPr>
        </p:nvSpPr>
        <p:spPr>
          <a:xfrm>
            <a:off x="457200" y="1600200"/>
            <a:ext cx="8229600" cy="41359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60582"/>
            <a:ext cx="2133600" cy="211670"/>
          </a:xfrm>
        </p:spPr>
        <p:txBody>
          <a:bodyPr/>
          <a:lstStyle/>
          <a:p>
            <a:fld id="{C580F3A0-67A6-874E-821C-B74F810F5F01}" type="datetime1">
              <a:rPr lang="fr-CH" smtClean="0"/>
              <a:t>19.12.2022</a:t>
            </a:fld>
            <a:endParaRPr lang="en-US"/>
          </a:p>
        </p:txBody>
      </p:sp>
      <p:sp>
        <p:nvSpPr>
          <p:cNvPr id="5" name="Footer Placeholder 4"/>
          <p:cNvSpPr>
            <a:spLocks noGrp="1"/>
          </p:cNvSpPr>
          <p:nvPr>
            <p:ph type="ftr" sz="quarter" idx="11"/>
          </p:nvPr>
        </p:nvSpPr>
        <p:spPr>
          <a:xfrm>
            <a:off x="3124200" y="6360582"/>
            <a:ext cx="2895600" cy="211670"/>
          </a:xfrm>
        </p:spPr>
        <p:txBody>
          <a:bodyPr/>
          <a:lstStyle/>
          <a:p>
            <a:endParaRPr lang="en-US" dirty="0"/>
          </a:p>
        </p:txBody>
      </p:sp>
      <p:sp>
        <p:nvSpPr>
          <p:cNvPr id="6" name="Slide Number Placeholder 5"/>
          <p:cNvSpPr>
            <a:spLocks noGrp="1"/>
          </p:cNvSpPr>
          <p:nvPr>
            <p:ph type="sldNum" sz="quarter" idx="12"/>
          </p:nvPr>
        </p:nvSpPr>
        <p:spPr>
          <a:xfrm>
            <a:off x="6553200" y="6360582"/>
            <a:ext cx="2133600" cy="211669"/>
          </a:xfrm>
        </p:spPr>
        <p:txBody>
          <a:bodyPr/>
          <a:lstStyle/>
          <a:p>
            <a:fld id="{F06A5241-12CB-C64D-AE38-6540AC6C648E}" type="slidenum">
              <a:rPr lang="en-US" smtClean="0"/>
              <a:pPr/>
              <a:t>‹N°›</a:t>
            </a:fld>
            <a:endParaRPr lang="en-US" dirty="0"/>
          </a:p>
        </p:txBody>
      </p:sp>
    </p:spTree>
    <p:extLst>
      <p:ext uri="{BB962C8B-B14F-4D97-AF65-F5344CB8AC3E}">
        <p14:creationId xmlns:p14="http://schemas.microsoft.com/office/powerpoint/2010/main" val="296635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normAutofit/>
          </a:bodyPr>
          <a:lstStyle>
            <a:lvl1pPr algn="ctr">
              <a:defRPr sz="4000" b="0" cap="all"/>
            </a:lvl1pPr>
          </a:lstStyle>
          <a:p>
            <a:r>
              <a:rPr lang="en-US" dirty="0"/>
              <a:t>Click to edit</a:t>
            </a:r>
            <a:br>
              <a:rPr lang="en-US" dirty="0"/>
            </a:br>
            <a:r>
              <a:rPr lang="en-US" dirty="0"/>
              <a:t>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60582"/>
            <a:ext cx="2133600" cy="212731"/>
          </a:xfrm>
        </p:spPr>
        <p:txBody>
          <a:bodyPr/>
          <a:lstStyle/>
          <a:p>
            <a:fld id="{864AE8B1-F113-2545-9E48-92D4814B20F8}" type="datetime1">
              <a:rPr lang="fr-CH" smtClean="0"/>
              <a:t>19.12.2022</a:t>
            </a:fld>
            <a:endParaRPr lang="en-US" dirty="0"/>
          </a:p>
        </p:txBody>
      </p:sp>
      <p:sp>
        <p:nvSpPr>
          <p:cNvPr id="5" name="Footer Placeholder 4"/>
          <p:cNvSpPr>
            <a:spLocks noGrp="1"/>
          </p:cNvSpPr>
          <p:nvPr>
            <p:ph type="ftr" sz="quarter" idx="11"/>
          </p:nvPr>
        </p:nvSpPr>
        <p:spPr>
          <a:xfrm>
            <a:off x="3124200" y="6360582"/>
            <a:ext cx="2895600" cy="212731"/>
          </a:xfrm>
        </p:spPr>
        <p:txBody>
          <a:bodyPr/>
          <a:lstStyle/>
          <a:p>
            <a:endParaRPr lang="en-US" dirty="0"/>
          </a:p>
        </p:txBody>
      </p:sp>
      <p:sp>
        <p:nvSpPr>
          <p:cNvPr id="6" name="Slide Number Placeholder 5"/>
          <p:cNvSpPr>
            <a:spLocks noGrp="1"/>
          </p:cNvSpPr>
          <p:nvPr>
            <p:ph type="sldNum" sz="quarter" idx="12"/>
          </p:nvPr>
        </p:nvSpPr>
        <p:spPr>
          <a:xfrm>
            <a:off x="6553200" y="6360582"/>
            <a:ext cx="2133600" cy="212731"/>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2460367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44278"/>
            <a:ext cx="8229600" cy="673359"/>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1677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1677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60582"/>
            <a:ext cx="2133600" cy="212732"/>
          </a:xfrm>
        </p:spPr>
        <p:txBody>
          <a:bodyPr/>
          <a:lstStyle/>
          <a:p>
            <a:fld id="{ACE02AF6-84D3-AC46-A941-FAFDB4192949}" type="datetime1">
              <a:rPr lang="fr-CH" smtClean="0"/>
              <a:t>19.12.2022</a:t>
            </a:fld>
            <a:endParaRPr lang="en-US"/>
          </a:p>
        </p:txBody>
      </p:sp>
      <p:sp>
        <p:nvSpPr>
          <p:cNvPr id="6" name="Footer Placeholder 5"/>
          <p:cNvSpPr>
            <a:spLocks noGrp="1"/>
          </p:cNvSpPr>
          <p:nvPr>
            <p:ph type="ftr" sz="quarter" idx="11"/>
          </p:nvPr>
        </p:nvSpPr>
        <p:spPr>
          <a:xfrm>
            <a:off x="3124200" y="6360582"/>
            <a:ext cx="2895600" cy="212732"/>
          </a:xfrm>
        </p:spPr>
        <p:txBody>
          <a:bodyPr/>
          <a:lstStyle/>
          <a:p>
            <a:endParaRPr lang="en-US" dirty="0"/>
          </a:p>
        </p:txBody>
      </p:sp>
      <p:sp>
        <p:nvSpPr>
          <p:cNvPr id="7" name="Slide Number Placeholder 6"/>
          <p:cNvSpPr>
            <a:spLocks noGrp="1"/>
          </p:cNvSpPr>
          <p:nvPr>
            <p:ph type="sldNum" sz="quarter" idx="12"/>
          </p:nvPr>
        </p:nvSpPr>
        <p:spPr>
          <a:xfrm>
            <a:off x="6553200" y="6360582"/>
            <a:ext cx="2133600" cy="212731"/>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4087718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33646"/>
            <a:ext cx="8229600" cy="68399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6036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6036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60582"/>
            <a:ext cx="2133600" cy="212732"/>
          </a:xfrm>
        </p:spPr>
        <p:txBody>
          <a:bodyPr/>
          <a:lstStyle/>
          <a:p>
            <a:fld id="{D75812CB-9C12-C440-B0C8-3150931E147D}" type="datetime1">
              <a:rPr lang="fr-CH" smtClean="0"/>
              <a:t>19.12.2022</a:t>
            </a:fld>
            <a:endParaRPr lang="en-US"/>
          </a:p>
        </p:txBody>
      </p:sp>
      <p:sp>
        <p:nvSpPr>
          <p:cNvPr id="8" name="Footer Placeholder 7"/>
          <p:cNvSpPr>
            <a:spLocks noGrp="1"/>
          </p:cNvSpPr>
          <p:nvPr>
            <p:ph type="ftr" sz="quarter" idx="11"/>
          </p:nvPr>
        </p:nvSpPr>
        <p:spPr>
          <a:xfrm>
            <a:off x="3124200" y="6360582"/>
            <a:ext cx="2895600" cy="212732"/>
          </a:xfrm>
        </p:spPr>
        <p:txBody>
          <a:bodyPr/>
          <a:lstStyle/>
          <a:p>
            <a:endParaRPr lang="en-US"/>
          </a:p>
        </p:txBody>
      </p:sp>
      <p:sp>
        <p:nvSpPr>
          <p:cNvPr id="9" name="Slide Number Placeholder 8"/>
          <p:cNvSpPr>
            <a:spLocks noGrp="1"/>
          </p:cNvSpPr>
          <p:nvPr>
            <p:ph type="sldNum" sz="quarter" idx="12"/>
          </p:nvPr>
        </p:nvSpPr>
        <p:spPr>
          <a:xfrm>
            <a:off x="6553200" y="6360582"/>
            <a:ext cx="2133600" cy="212731"/>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2016378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1748"/>
            <a:ext cx="8229600" cy="715889"/>
          </a:xfrm>
        </p:spPr>
        <p:txBody>
          <a:bodyPr/>
          <a:lstStyle/>
          <a:p>
            <a:r>
              <a:rPr lang="en-US"/>
              <a:t>Click to edit Master title style</a:t>
            </a:r>
          </a:p>
        </p:txBody>
      </p:sp>
      <p:sp>
        <p:nvSpPr>
          <p:cNvPr id="3" name="Date Placeholder 2"/>
          <p:cNvSpPr>
            <a:spLocks noGrp="1"/>
          </p:cNvSpPr>
          <p:nvPr>
            <p:ph type="dt" sz="half" idx="10"/>
          </p:nvPr>
        </p:nvSpPr>
        <p:spPr>
          <a:xfrm>
            <a:off x="457200" y="6360582"/>
            <a:ext cx="2133600" cy="212732"/>
          </a:xfrm>
        </p:spPr>
        <p:txBody>
          <a:bodyPr/>
          <a:lstStyle/>
          <a:p>
            <a:fld id="{3C78CBFE-7727-304C-882A-85B801BFCCC4}" type="datetime1">
              <a:rPr lang="fr-CH" smtClean="0"/>
              <a:t>19.12.2022</a:t>
            </a:fld>
            <a:endParaRPr lang="en-US"/>
          </a:p>
        </p:txBody>
      </p:sp>
      <p:sp>
        <p:nvSpPr>
          <p:cNvPr id="4" name="Footer Placeholder 3"/>
          <p:cNvSpPr>
            <a:spLocks noGrp="1"/>
          </p:cNvSpPr>
          <p:nvPr>
            <p:ph type="ftr" sz="quarter" idx="11"/>
          </p:nvPr>
        </p:nvSpPr>
        <p:spPr>
          <a:xfrm>
            <a:off x="3124200" y="6360582"/>
            <a:ext cx="2895600" cy="212732"/>
          </a:xfrm>
        </p:spPr>
        <p:txBody>
          <a:bodyPr/>
          <a:lstStyle/>
          <a:p>
            <a:endParaRPr lang="en-US"/>
          </a:p>
        </p:txBody>
      </p:sp>
      <p:sp>
        <p:nvSpPr>
          <p:cNvPr id="5" name="Slide Number Placeholder 4"/>
          <p:cNvSpPr>
            <a:spLocks noGrp="1"/>
          </p:cNvSpPr>
          <p:nvPr>
            <p:ph type="sldNum" sz="quarter" idx="12"/>
          </p:nvPr>
        </p:nvSpPr>
        <p:spPr>
          <a:xfrm>
            <a:off x="6553200" y="6360582"/>
            <a:ext cx="2133600" cy="212731"/>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1790573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60582"/>
            <a:ext cx="2133600" cy="212732"/>
          </a:xfrm>
        </p:spPr>
        <p:txBody>
          <a:bodyPr/>
          <a:lstStyle/>
          <a:p>
            <a:fld id="{B9FC42D7-5134-F74E-90A7-1FB71C6E6F91}" type="datetime1">
              <a:rPr lang="fr-CH" smtClean="0"/>
              <a:t>19.12.2022</a:t>
            </a:fld>
            <a:endParaRPr lang="en-US"/>
          </a:p>
        </p:txBody>
      </p:sp>
      <p:sp>
        <p:nvSpPr>
          <p:cNvPr id="3" name="Footer Placeholder 2"/>
          <p:cNvSpPr>
            <a:spLocks noGrp="1"/>
          </p:cNvSpPr>
          <p:nvPr>
            <p:ph type="ftr" sz="quarter" idx="11"/>
          </p:nvPr>
        </p:nvSpPr>
        <p:spPr>
          <a:xfrm>
            <a:off x="3124200" y="6360582"/>
            <a:ext cx="2895600" cy="212731"/>
          </a:xfrm>
        </p:spPr>
        <p:txBody>
          <a:bodyPr/>
          <a:lstStyle/>
          <a:p>
            <a:endParaRPr lang="en-US"/>
          </a:p>
        </p:txBody>
      </p:sp>
      <p:sp>
        <p:nvSpPr>
          <p:cNvPr id="4" name="Slide Number Placeholder 3"/>
          <p:cNvSpPr>
            <a:spLocks noGrp="1"/>
          </p:cNvSpPr>
          <p:nvPr>
            <p:ph type="sldNum" sz="quarter" idx="12"/>
          </p:nvPr>
        </p:nvSpPr>
        <p:spPr>
          <a:xfrm>
            <a:off x="6553200" y="6360583"/>
            <a:ext cx="2133600" cy="212730"/>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226406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1435099"/>
            <a:ext cx="5111750" cy="432223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3222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60582"/>
            <a:ext cx="2133600" cy="211670"/>
          </a:xfrm>
        </p:spPr>
        <p:txBody>
          <a:bodyPr/>
          <a:lstStyle/>
          <a:p>
            <a:fld id="{A40A5EF7-0C4E-8E4B-AABD-5BC5D05A8BF7}" type="datetime1">
              <a:rPr lang="fr-CH" smtClean="0"/>
              <a:t>19.12.2022</a:t>
            </a:fld>
            <a:endParaRPr lang="en-US"/>
          </a:p>
        </p:txBody>
      </p:sp>
      <p:sp>
        <p:nvSpPr>
          <p:cNvPr id="6" name="Footer Placeholder 5"/>
          <p:cNvSpPr>
            <a:spLocks noGrp="1"/>
          </p:cNvSpPr>
          <p:nvPr>
            <p:ph type="ftr" sz="quarter" idx="11"/>
          </p:nvPr>
        </p:nvSpPr>
        <p:spPr>
          <a:xfrm>
            <a:off x="3124200" y="6360582"/>
            <a:ext cx="2895600" cy="211669"/>
          </a:xfrm>
        </p:spPr>
        <p:txBody>
          <a:bodyPr/>
          <a:lstStyle/>
          <a:p>
            <a:endParaRPr lang="en-US"/>
          </a:p>
        </p:txBody>
      </p:sp>
      <p:sp>
        <p:nvSpPr>
          <p:cNvPr id="7" name="Slide Number Placeholder 6"/>
          <p:cNvSpPr>
            <a:spLocks noGrp="1"/>
          </p:cNvSpPr>
          <p:nvPr>
            <p:ph type="sldNum" sz="quarter" idx="12"/>
          </p:nvPr>
        </p:nvSpPr>
        <p:spPr>
          <a:xfrm>
            <a:off x="6553200" y="6360583"/>
            <a:ext cx="2133600" cy="211669"/>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1232141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588940"/>
            <a:ext cx="54864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584791" y="808073"/>
            <a:ext cx="7974418" cy="370202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155679"/>
            <a:ext cx="5486400" cy="55932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60581"/>
            <a:ext cx="2133600" cy="211669"/>
          </a:xfrm>
        </p:spPr>
        <p:txBody>
          <a:bodyPr/>
          <a:lstStyle/>
          <a:p>
            <a:fld id="{A85E0A11-7E3B-7C43-A822-7ED06B3CBAE8}" type="datetime1">
              <a:rPr lang="fr-CH" smtClean="0"/>
              <a:t>19.12.2022</a:t>
            </a:fld>
            <a:endParaRPr lang="en-US"/>
          </a:p>
        </p:txBody>
      </p:sp>
      <p:sp>
        <p:nvSpPr>
          <p:cNvPr id="6" name="Footer Placeholder 5"/>
          <p:cNvSpPr>
            <a:spLocks noGrp="1"/>
          </p:cNvSpPr>
          <p:nvPr>
            <p:ph type="ftr" sz="quarter" idx="11"/>
          </p:nvPr>
        </p:nvSpPr>
        <p:spPr>
          <a:xfrm>
            <a:off x="3124200" y="6360582"/>
            <a:ext cx="2895600" cy="211667"/>
          </a:xfrm>
        </p:spPr>
        <p:txBody>
          <a:bodyPr/>
          <a:lstStyle/>
          <a:p>
            <a:endParaRPr lang="en-US" dirty="0"/>
          </a:p>
        </p:txBody>
      </p:sp>
      <p:sp>
        <p:nvSpPr>
          <p:cNvPr id="7" name="Slide Number Placeholder 6"/>
          <p:cNvSpPr>
            <a:spLocks noGrp="1"/>
          </p:cNvSpPr>
          <p:nvPr>
            <p:ph type="sldNum" sz="quarter" idx="12"/>
          </p:nvPr>
        </p:nvSpPr>
        <p:spPr>
          <a:xfrm>
            <a:off x="6553200" y="6360583"/>
            <a:ext cx="2133600" cy="211667"/>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2073025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B9D86-1931-8C4F-BC0F-34686F31C079}" type="datetime1">
              <a:rPr lang="fr-CH" smtClean="0"/>
              <a:t>19.12.2022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6A5241-12CB-C64D-AE38-6540AC6C648E}" type="slidenum">
              <a:rPr lang="en-US" smtClean="0"/>
              <a:pPr/>
              <a:t>‹N°›</a:t>
            </a:fld>
            <a:endParaRPr lang="en-US"/>
          </a:p>
        </p:txBody>
      </p:sp>
      <p:sp>
        <p:nvSpPr>
          <p:cNvPr id="9" name="Rectangle 8"/>
          <p:cNvSpPr/>
          <p:nvPr userDrawn="1"/>
        </p:nvSpPr>
        <p:spPr>
          <a:xfrm>
            <a:off x="0" y="6633019"/>
            <a:ext cx="9144000" cy="221349"/>
          </a:xfrm>
          <a:prstGeom prst="rect">
            <a:avLst/>
          </a:prstGeom>
          <a:solidFill>
            <a:srgbClr val="90908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0" name="Straight Connector 9"/>
          <p:cNvCxnSpPr/>
          <p:nvPr userDrawn="1"/>
        </p:nvCxnSpPr>
        <p:spPr>
          <a:xfrm>
            <a:off x="0" y="6581560"/>
            <a:ext cx="9144000" cy="0"/>
          </a:xfrm>
          <a:prstGeom prst="line">
            <a:avLst/>
          </a:prstGeom>
          <a:ln w="19050">
            <a:solidFill>
              <a:srgbClr val="90908C"/>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595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towardsdatascience.com/time-series-prediction-with-lstm-in-tensorflow-42104db39340" TargetMode="External"/><Relationship Id="rId2" Type="http://schemas.openxmlformats.org/officeDocument/2006/relationships/hyperlink" Target="https://medium.com/auquan/time-series-analysis-for-finance-arima-models-acb5e39999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jpeg"/><Relationship Id="rId7"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 Id="rId9" Type="http://schemas.openxmlformats.org/officeDocument/2006/relationships/image" Target="../media/image16.tiff"/></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6184509"/>
            <a:ext cx="9144000" cy="67349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3" name="Rectangle 2"/>
          <p:cNvSpPr/>
          <p:nvPr/>
        </p:nvSpPr>
        <p:spPr>
          <a:xfrm>
            <a:off x="-5480" y="4935839"/>
            <a:ext cx="9144000" cy="1706935"/>
          </a:xfrm>
          <a:prstGeom prst="rect">
            <a:avLst/>
          </a:prstGeom>
          <a:solidFill>
            <a:srgbClr val="90908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4941146"/>
            <a:ext cx="7772400" cy="1037163"/>
          </a:xfrm>
        </p:spPr>
        <p:txBody>
          <a:bodyPr>
            <a:noAutofit/>
          </a:bodyPr>
          <a:lstStyle/>
          <a:p>
            <a:r>
              <a:rPr lang="en-US" sz="3600" dirty="0">
                <a:solidFill>
                  <a:schemeClr val="bg1"/>
                </a:solidFill>
                <a:latin typeface="Algerian" panose="04020705040A02060702" pitchFamily="82" charset="0"/>
                <a:cs typeface="Aharoni" panose="02010803020104030203" pitchFamily="2" charset="-79"/>
              </a:rPr>
              <a:t>TIME SERIES Forecasting OF APPLE STOCK PRICE</a:t>
            </a:r>
            <a:endParaRPr lang="en-US" sz="3600" dirty="0">
              <a:solidFill>
                <a:schemeClr val="bg1"/>
              </a:solidFill>
              <a:cs typeface="Frutiger LT Std 55 Roman"/>
            </a:endParaRPr>
          </a:p>
        </p:txBody>
      </p:sp>
      <p:sp>
        <p:nvSpPr>
          <p:cNvPr id="5" name="Title 1"/>
          <p:cNvSpPr txBox="1">
            <a:spLocks/>
          </p:cNvSpPr>
          <p:nvPr/>
        </p:nvSpPr>
        <p:spPr>
          <a:xfrm>
            <a:off x="795528" y="6024664"/>
            <a:ext cx="7772400" cy="40670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dirty="0">
                <a:solidFill>
                  <a:schemeClr val="bg1"/>
                </a:solidFill>
                <a:cs typeface="Frutiger LT Std 55 Roman"/>
              </a:rPr>
              <a:t>By Killian </a:t>
            </a:r>
            <a:r>
              <a:rPr lang="en-US" sz="1600" dirty="0" err="1">
                <a:solidFill>
                  <a:schemeClr val="bg1"/>
                </a:solidFill>
                <a:cs typeface="Frutiger LT Std 55 Roman"/>
              </a:rPr>
              <a:t>Vervelle</a:t>
            </a:r>
            <a:r>
              <a:rPr lang="en-US" sz="1600" dirty="0">
                <a:solidFill>
                  <a:schemeClr val="bg1"/>
                </a:solidFill>
                <a:cs typeface="Frutiger LT Std 55 Roman"/>
              </a:rPr>
              <a:t> and Antony </a:t>
            </a:r>
            <a:r>
              <a:rPr lang="en-US" sz="1600" dirty="0" err="1">
                <a:solidFill>
                  <a:schemeClr val="bg1"/>
                </a:solidFill>
                <a:cs typeface="Frutiger LT Std 55 Roman"/>
              </a:rPr>
              <a:t>Carrard</a:t>
            </a:r>
            <a:endParaRPr lang="en-US" sz="1600" dirty="0">
              <a:solidFill>
                <a:schemeClr val="bg1"/>
              </a:solidFill>
              <a:cs typeface="Frutiger LT Std 55 Roman"/>
            </a:endParaRPr>
          </a:p>
        </p:txBody>
      </p:sp>
      <p:cxnSp>
        <p:nvCxnSpPr>
          <p:cNvPr id="7" name="Straight Connector 6"/>
          <p:cNvCxnSpPr/>
          <p:nvPr/>
        </p:nvCxnSpPr>
        <p:spPr>
          <a:xfrm>
            <a:off x="0" y="6422062"/>
            <a:ext cx="9144000" cy="0"/>
          </a:xfrm>
          <a:prstGeom prst="line">
            <a:avLst/>
          </a:prstGeom>
          <a:ln w="19050">
            <a:solidFill>
              <a:srgbClr val="90908C"/>
            </a:solid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4681873"/>
            <a:ext cx="9144000" cy="0"/>
          </a:xfrm>
          <a:prstGeom prst="line">
            <a:avLst/>
          </a:prstGeom>
          <a:ln w="19050">
            <a:solidFill>
              <a:srgbClr val="90908C"/>
            </a:solidFill>
          </a:ln>
        </p:spPr>
        <p:style>
          <a:lnRef idx="1">
            <a:schemeClr val="dk1"/>
          </a:lnRef>
          <a:fillRef idx="0">
            <a:schemeClr val="dk1"/>
          </a:fillRef>
          <a:effectRef idx="0">
            <a:schemeClr val="dk1"/>
          </a:effectRef>
          <a:fontRef idx="minor">
            <a:schemeClr val="tx1"/>
          </a:fontRef>
        </p:style>
      </p:cxnSp>
      <p:sp>
        <p:nvSpPr>
          <p:cNvPr id="11" name="ZoneTexte 10">
            <a:extLst>
              <a:ext uri="{FF2B5EF4-FFF2-40B4-BE49-F238E27FC236}">
                <a16:creationId xmlns:a16="http://schemas.microsoft.com/office/drawing/2014/main" id="{36688C77-9A66-16BA-D154-A8F4DD6DFBFF}"/>
              </a:ext>
            </a:extLst>
          </p:cNvPr>
          <p:cNvSpPr txBox="1"/>
          <p:nvPr/>
        </p:nvSpPr>
        <p:spPr>
          <a:xfrm>
            <a:off x="8071945" y="399393"/>
            <a:ext cx="184731" cy="369332"/>
          </a:xfrm>
          <a:prstGeom prst="rect">
            <a:avLst/>
          </a:prstGeom>
          <a:noFill/>
        </p:spPr>
        <p:txBody>
          <a:bodyPr wrap="none" rtlCol="0">
            <a:spAutoFit/>
          </a:bodyPr>
          <a:lstStyle/>
          <a:p>
            <a:endParaRPr lang="fr-FR" dirty="0"/>
          </a:p>
        </p:txBody>
      </p:sp>
      <p:sp>
        <p:nvSpPr>
          <p:cNvPr id="14" name="ZoneTexte 13">
            <a:extLst>
              <a:ext uri="{FF2B5EF4-FFF2-40B4-BE49-F238E27FC236}">
                <a16:creationId xmlns:a16="http://schemas.microsoft.com/office/drawing/2014/main" id="{C309F8F7-E99D-BADA-E2CE-81265BEB2D51}"/>
              </a:ext>
            </a:extLst>
          </p:cNvPr>
          <p:cNvSpPr txBox="1"/>
          <p:nvPr/>
        </p:nvSpPr>
        <p:spPr>
          <a:xfrm>
            <a:off x="7388772" y="546538"/>
            <a:ext cx="184731" cy="369332"/>
          </a:xfrm>
          <a:prstGeom prst="rect">
            <a:avLst/>
          </a:prstGeom>
          <a:noFill/>
        </p:spPr>
        <p:txBody>
          <a:bodyPr wrap="none" rtlCol="0">
            <a:spAutoFit/>
          </a:bodyPr>
          <a:lstStyle/>
          <a:p>
            <a:endParaRPr lang="fr-FR" dirty="0"/>
          </a:p>
        </p:txBody>
      </p:sp>
      <p:pic>
        <p:nvPicPr>
          <p:cNvPr id="1026" name="Picture 2" descr="Time Series Forecasting with Yahoo Stock Price | Kaggle">
            <a:extLst>
              <a:ext uri="{FF2B5EF4-FFF2-40B4-BE49-F238E27FC236}">
                <a16:creationId xmlns:a16="http://schemas.microsoft.com/office/drawing/2014/main" id="{EE5FC789-0ADD-6106-7300-AE73095A9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85432"/>
            <a:ext cx="9142114" cy="20959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ck Market Data - Nifty 100 stocks (5 min) data | Kaggle">
            <a:extLst>
              <a:ext uri="{FF2B5EF4-FFF2-40B4-BE49-F238E27FC236}">
                <a16:creationId xmlns:a16="http://schemas.microsoft.com/office/drawing/2014/main" id="{B370B5B1-AA40-2ED7-9B3B-58CAC22602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5174"/>
          <a:stretch/>
        </p:blipFill>
        <p:spPr bwMode="auto">
          <a:xfrm>
            <a:off x="-5480" y="215221"/>
            <a:ext cx="9144000" cy="213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6205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84"/>
            <a:ext cx="8229600" cy="673359"/>
          </a:xfrm>
        </p:spPr>
        <p:txBody>
          <a:bodyPr>
            <a:normAutofit/>
          </a:bodyPr>
          <a:lstStyle/>
          <a:p>
            <a:r>
              <a:rPr lang="en-US" sz="3600" dirty="0">
                <a:solidFill>
                  <a:schemeClr val="tx2">
                    <a:lumMod val="75000"/>
                  </a:schemeClr>
                </a:solidFill>
                <a:latin typeface="Algerian" panose="04020705040A02060702" pitchFamily="82" charset="0"/>
              </a:rPr>
              <a:t>Modeling</a:t>
            </a:r>
            <a:endParaRPr lang="en-US" sz="3600" dirty="0"/>
          </a:p>
        </p:txBody>
      </p:sp>
      <p:sp>
        <p:nvSpPr>
          <p:cNvPr id="3" name="Content Placeholder 2"/>
          <p:cNvSpPr>
            <a:spLocks noGrp="1"/>
          </p:cNvSpPr>
          <p:nvPr>
            <p:ph idx="1"/>
          </p:nvPr>
        </p:nvSpPr>
        <p:spPr>
          <a:xfrm>
            <a:off x="580292" y="885652"/>
            <a:ext cx="7983415" cy="5344276"/>
          </a:xfrm>
        </p:spPr>
        <p:txBody>
          <a:bodyPr>
            <a:normAutofit/>
          </a:bodyPr>
          <a:lstStyle/>
          <a:p>
            <a:pPr algn="ctr">
              <a:buNone/>
            </a:pPr>
            <a:r>
              <a:rPr lang="en-US" sz="2800" dirty="0"/>
              <a:t>ARIMA</a:t>
            </a:r>
            <a:endParaRPr lang="en-US" sz="2400" b="1" dirty="0"/>
          </a:p>
          <a:p>
            <a:pPr>
              <a:buNone/>
            </a:pPr>
            <a:endParaRPr lang="en-US" sz="1200" dirty="0"/>
          </a:p>
          <a:p>
            <a:r>
              <a:rPr lang="en-US" sz="2400" dirty="0"/>
              <a:t>Finding the AR term (p) =&gt; PACF</a:t>
            </a:r>
            <a:r>
              <a:rPr lang="en-US" sz="2200" dirty="0"/>
              <a:t>	</a:t>
            </a:r>
          </a:p>
          <a:p>
            <a:pPr>
              <a:buNone/>
            </a:pPr>
            <a:endParaRPr lang="en-US" sz="1000" dirty="0"/>
          </a:p>
          <a:p>
            <a:r>
              <a:rPr lang="en-US" sz="2400" dirty="0"/>
              <a:t>Finding the MA term (q) =&gt; ACF</a:t>
            </a:r>
          </a:p>
          <a:p>
            <a:endParaRPr lang="en-US" sz="1000" dirty="0"/>
          </a:p>
          <a:p>
            <a:r>
              <a:rPr lang="en-US" sz="2400" dirty="0"/>
              <a:t>Finding the differencing order</a:t>
            </a:r>
          </a:p>
          <a:p>
            <a:endParaRPr lang="en-US" sz="1000" dirty="0"/>
          </a:p>
          <a:p>
            <a:r>
              <a:rPr lang="en-US" sz="2400" dirty="0"/>
              <a:t>Final model: ARIMA (1,1,1)</a:t>
            </a:r>
          </a:p>
          <a:p>
            <a:pPr>
              <a:buNone/>
            </a:pPr>
            <a:endParaRPr lang="en-US" sz="2400" dirty="0"/>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9431073D-C1D0-0BEA-DCF6-A9D6D76455FA}"/>
              </a:ext>
            </a:extLst>
          </p:cNvPr>
          <p:cNvSpPr>
            <a:spLocks noGrp="1"/>
          </p:cNvSpPr>
          <p:nvPr>
            <p:ph type="sldNum" sz="quarter" idx="12"/>
          </p:nvPr>
        </p:nvSpPr>
        <p:spPr/>
        <p:txBody>
          <a:bodyPr/>
          <a:lstStyle/>
          <a:p>
            <a:fld id="{F06A5241-12CB-C64D-AE38-6540AC6C648E}" type="slidenum">
              <a:rPr lang="en-US" smtClean="0"/>
              <a:pPr/>
              <a:t>10</a:t>
            </a:fld>
            <a:endParaRPr lang="en-US"/>
          </a:p>
        </p:txBody>
      </p:sp>
      <p:pic>
        <p:nvPicPr>
          <p:cNvPr id="8" name="Image 7">
            <a:extLst>
              <a:ext uri="{FF2B5EF4-FFF2-40B4-BE49-F238E27FC236}">
                <a16:creationId xmlns:a16="http://schemas.microsoft.com/office/drawing/2014/main" id="{494D8094-1466-C406-4AE7-2DBAC528F6F5}"/>
              </a:ext>
            </a:extLst>
          </p:cNvPr>
          <p:cNvPicPr>
            <a:picLocks noChangeAspect="1"/>
          </p:cNvPicPr>
          <p:nvPr/>
        </p:nvPicPr>
        <p:blipFill>
          <a:blip r:embed="rId3"/>
          <a:stretch>
            <a:fillRect/>
          </a:stretch>
        </p:blipFill>
        <p:spPr>
          <a:xfrm>
            <a:off x="6736080" y="957176"/>
            <a:ext cx="2052912" cy="1583675"/>
          </a:xfrm>
          <a:prstGeom prst="rect">
            <a:avLst/>
          </a:prstGeom>
        </p:spPr>
      </p:pic>
      <p:pic>
        <p:nvPicPr>
          <p:cNvPr id="9" name="Image 8">
            <a:extLst>
              <a:ext uri="{FF2B5EF4-FFF2-40B4-BE49-F238E27FC236}">
                <a16:creationId xmlns:a16="http://schemas.microsoft.com/office/drawing/2014/main" id="{6A5A4DCD-089E-0BB4-FA55-B727DBF76243}"/>
              </a:ext>
            </a:extLst>
          </p:cNvPr>
          <p:cNvPicPr>
            <a:picLocks noChangeAspect="1"/>
          </p:cNvPicPr>
          <p:nvPr/>
        </p:nvPicPr>
        <p:blipFill>
          <a:blip r:embed="rId4"/>
          <a:stretch>
            <a:fillRect/>
          </a:stretch>
        </p:blipFill>
        <p:spPr>
          <a:xfrm>
            <a:off x="6736080" y="2632133"/>
            <a:ext cx="2052912" cy="1583675"/>
          </a:xfrm>
          <a:prstGeom prst="rect">
            <a:avLst/>
          </a:prstGeom>
        </p:spPr>
      </p:pic>
      <p:sp>
        <p:nvSpPr>
          <p:cNvPr id="13" name="ZoneTexte 12">
            <a:extLst>
              <a:ext uri="{FF2B5EF4-FFF2-40B4-BE49-F238E27FC236}">
                <a16:creationId xmlns:a16="http://schemas.microsoft.com/office/drawing/2014/main" id="{FB5EEA69-8CC5-06DD-FD68-FDC8DC54DE67}"/>
              </a:ext>
            </a:extLst>
          </p:cNvPr>
          <p:cNvSpPr txBox="1"/>
          <p:nvPr/>
        </p:nvSpPr>
        <p:spPr>
          <a:xfrm>
            <a:off x="1108710" y="4307090"/>
            <a:ext cx="6926580" cy="1754326"/>
          </a:xfrm>
          <a:prstGeom prst="rect">
            <a:avLst/>
          </a:prstGeom>
          <a:solidFill>
            <a:schemeClr val="bg1"/>
          </a:solidFill>
        </p:spPr>
        <p:txBody>
          <a:bodyPr wrap="square">
            <a:spAutoFit/>
          </a:bodyPr>
          <a:lstStyle/>
          <a:p>
            <a:r>
              <a:rPr lang="fr-FR" dirty="0"/>
              <a:t>===================================================</a:t>
            </a:r>
          </a:p>
          <a:p>
            <a:r>
              <a:rPr lang="fr-FR" dirty="0"/>
              <a:t>                     coef          std </a:t>
            </a:r>
            <a:r>
              <a:rPr lang="fr-FR" dirty="0" err="1"/>
              <a:t>err</a:t>
            </a:r>
            <a:r>
              <a:rPr lang="fr-FR" dirty="0"/>
              <a:t>        z           P&gt;|z|      [0.025      0.975]</a:t>
            </a:r>
          </a:p>
          <a:p>
            <a:r>
              <a:rPr lang="fr-FR" dirty="0"/>
              <a:t>--------------------------------------------------------------------------------------</a:t>
            </a:r>
          </a:p>
          <a:p>
            <a:r>
              <a:rPr lang="fr-FR" dirty="0"/>
              <a:t>ar.L1           -0.8304      0.115     -7.240      0.000      -1.055      -0.606</a:t>
            </a:r>
          </a:p>
          <a:p>
            <a:r>
              <a:rPr lang="fr-FR" dirty="0"/>
              <a:t>ma.L1          0.8472      0.109      7.758       0.000       0.633       1.061</a:t>
            </a:r>
          </a:p>
          <a:p>
            <a:r>
              <a:rPr lang="fr-FR" dirty="0"/>
              <a:t>sigma2         0.1987      0.002     92.556      0.000       0.194       0.203</a:t>
            </a:r>
          </a:p>
        </p:txBody>
      </p:sp>
      <p:sp>
        <p:nvSpPr>
          <p:cNvPr id="14" name="Ellipse 13">
            <a:extLst>
              <a:ext uri="{FF2B5EF4-FFF2-40B4-BE49-F238E27FC236}">
                <a16:creationId xmlns:a16="http://schemas.microsoft.com/office/drawing/2014/main" id="{ECFD07C0-72D8-9D8B-FB22-8618B582DD78}"/>
              </a:ext>
            </a:extLst>
          </p:cNvPr>
          <p:cNvSpPr/>
          <p:nvPr/>
        </p:nvSpPr>
        <p:spPr>
          <a:xfrm>
            <a:off x="4926330" y="5077532"/>
            <a:ext cx="845820" cy="1043014"/>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84"/>
            <a:ext cx="8229600" cy="673359"/>
          </a:xfrm>
        </p:spPr>
        <p:txBody>
          <a:bodyPr>
            <a:normAutofit/>
          </a:bodyPr>
          <a:lstStyle/>
          <a:p>
            <a:r>
              <a:rPr lang="en-US" sz="3600" dirty="0">
                <a:solidFill>
                  <a:schemeClr val="tx2">
                    <a:lumMod val="75000"/>
                  </a:schemeClr>
                </a:solidFill>
                <a:latin typeface="Algerian" panose="04020705040A02060702" pitchFamily="82" charset="0"/>
              </a:rPr>
              <a:t>Modeling</a:t>
            </a:r>
            <a:endParaRPr lang="en-US" sz="3600" dirty="0"/>
          </a:p>
        </p:txBody>
      </p:sp>
      <p:sp>
        <p:nvSpPr>
          <p:cNvPr id="3" name="Content Placeholder 2"/>
          <p:cNvSpPr>
            <a:spLocks noGrp="1"/>
          </p:cNvSpPr>
          <p:nvPr>
            <p:ph idx="1"/>
          </p:nvPr>
        </p:nvSpPr>
        <p:spPr>
          <a:xfrm>
            <a:off x="580292" y="833743"/>
            <a:ext cx="7983415" cy="5344276"/>
          </a:xfrm>
        </p:spPr>
        <p:txBody>
          <a:bodyPr>
            <a:normAutofit/>
          </a:bodyPr>
          <a:lstStyle/>
          <a:p>
            <a:pPr algn="ctr">
              <a:buNone/>
            </a:pPr>
            <a:r>
              <a:rPr lang="en-US" sz="2400" dirty="0"/>
              <a:t>ARIMA – Predictive performance</a:t>
            </a:r>
            <a:endParaRPr lang="en-US" sz="2000" b="1" dirty="0"/>
          </a:p>
          <a:p>
            <a:pPr>
              <a:buNone/>
            </a:pPr>
            <a:endParaRPr lang="en-US" sz="1100" dirty="0"/>
          </a:p>
          <a:p>
            <a:pPr>
              <a:buNone/>
            </a:pPr>
            <a:endParaRPr lang="en-US" sz="2000" dirty="0"/>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9431073D-C1D0-0BEA-DCF6-A9D6D76455FA}"/>
              </a:ext>
            </a:extLst>
          </p:cNvPr>
          <p:cNvSpPr>
            <a:spLocks noGrp="1"/>
          </p:cNvSpPr>
          <p:nvPr>
            <p:ph type="sldNum" sz="quarter" idx="12"/>
          </p:nvPr>
        </p:nvSpPr>
        <p:spPr/>
        <p:txBody>
          <a:bodyPr/>
          <a:lstStyle/>
          <a:p>
            <a:fld id="{F06A5241-12CB-C64D-AE38-6540AC6C648E}" type="slidenum">
              <a:rPr lang="en-US" smtClean="0"/>
              <a:pPr/>
              <a:t>11</a:t>
            </a:fld>
            <a:endParaRPr lang="en-US"/>
          </a:p>
        </p:txBody>
      </p:sp>
      <p:pic>
        <p:nvPicPr>
          <p:cNvPr id="6146" name="Picture 2">
            <a:extLst>
              <a:ext uri="{FF2B5EF4-FFF2-40B4-BE49-F238E27FC236}">
                <a16:creationId xmlns:a16="http://schemas.microsoft.com/office/drawing/2014/main" id="{A22C7E60-56AF-0022-917A-66BDEC8F3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69" y="1400053"/>
            <a:ext cx="8481060" cy="4869248"/>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AB7C912D-EEEB-E14A-C928-F4001FA91C61}"/>
              </a:ext>
            </a:extLst>
          </p:cNvPr>
          <p:cNvSpPr txBox="1"/>
          <p:nvPr/>
        </p:nvSpPr>
        <p:spPr>
          <a:xfrm>
            <a:off x="2277427" y="1507102"/>
            <a:ext cx="4589144" cy="369332"/>
          </a:xfrm>
          <a:prstGeom prst="rect">
            <a:avLst/>
          </a:prstGeom>
          <a:noFill/>
        </p:spPr>
        <p:txBody>
          <a:bodyPr wrap="square">
            <a:spAutoFit/>
          </a:bodyPr>
          <a:lstStyle/>
          <a:p>
            <a:pPr algn="ctr"/>
            <a:r>
              <a:rPr lang="fr-CH" dirty="0" err="1"/>
              <a:t>Mean</a:t>
            </a:r>
            <a:r>
              <a:rPr lang="fr-CH" dirty="0"/>
              <a:t> </a:t>
            </a:r>
            <a:r>
              <a:rPr lang="fr-CH" dirty="0" err="1"/>
              <a:t>Absolute</a:t>
            </a:r>
            <a:r>
              <a:rPr lang="fr-CH" dirty="0"/>
              <a:t> Percentage </a:t>
            </a:r>
            <a:r>
              <a:rPr lang="fr-CH" dirty="0" err="1"/>
              <a:t>error</a:t>
            </a:r>
            <a:r>
              <a:rPr lang="fr-CH" dirty="0"/>
              <a:t>: 0.010</a:t>
            </a:r>
            <a:endParaRPr lang="fr-FR" dirty="0"/>
          </a:p>
        </p:txBody>
      </p:sp>
      <p:pic>
        <p:nvPicPr>
          <p:cNvPr id="6148" name="Picture 4" descr="Crash Bandicoot Woah PNG &amp; Download Transparent Crash Bandicoot Woah PNG  Images for Free - NicePNG">
            <a:extLst>
              <a:ext uri="{FF2B5EF4-FFF2-40B4-BE49-F238E27FC236}">
                <a16:creationId xmlns:a16="http://schemas.microsoft.com/office/drawing/2014/main" id="{0D8250CC-EFAD-0CCE-A251-6D519B38128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068" b="89831" l="10000" r="93667">
                        <a14:foregroundMark x1="75333" y1="19661" x2="55333" y2="20000"/>
                        <a14:foregroundMark x1="74667" y1="18644" x2="73333" y2="25424"/>
                        <a14:foregroundMark x1="68667" y1="5763" x2="68667" y2="5763"/>
                        <a14:foregroundMark x1="34333" y1="5085" x2="34333" y2="5085"/>
                        <a14:foregroundMark x1="51667" y1="4068" x2="51667" y2="4068"/>
                        <a14:foregroundMark x1="56333" y1="74915" x2="56333" y2="74915"/>
                        <a14:foregroundMark x1="25333" y1="81695" x2="25333" y2="81695"/>
                        <a14:foregroundMark x1="87333" y1="43390" x2="87333" y2="43390"/>
                        <a14:foregroundMark x1="81333" y1="37288" x2="88333" y2="40678"/>
                        <a14:foregroundMark x1="91333" y1="41017" x2="93667" y2="44068"/>
                        <a14:foregroundMark x1="58333" y1="21017" x2="52000" y2="22712"/>
                        <a14:foregroundMark x1="53333" y1="56949" x2="44333" y2="62712"/>
                      </a14:backgroundRemoval>
                    </a14:imgEffect>
                  </a14:imgLayer>
                </a14:imgProps>
              </a:ext>
              <a:ext uri="{28A0092B-C50C-407E-A947-70E740481C1C}">
                <a14:useLocalDpi xmlns:a14="http://schemas.microsoft.com/office/drawing/2010/main" val="0"/>
              </a:ext>
            </a:extLst>
          </a:blip>
          <a:srcRect/>
          <a:stretch>
            <a:fillRect/>
          </a:stretch>
        </p:blipFill>
        <p:spPr bwMode="auto">
          <a:xfrm>
            <a:off x="399078" y="1507102"/>
            <a:ext cx="2128142" cy="2092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37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500" fill="hold"/>
                                        <p:tgtEl>
                                          <p:spTgt spid="6146"/>
                                        </p:tgtEl>
                                        <p:attrNameLst>
                                          <p:attrName>ppt_w</p:attrName>
                                        </p:attrNameLst>
                                      </p:cBhvr>
                                      <p:tavLst>
                                        <p:tav tm="0">
                                          <p:val>
                                            <p:fltVal val="0"/>
                                          </p:val>
                                        </p:tav>
                                        <p:tav tm="100000">
                                          <p:val>
                                            <p:strVal val="#ppt_w"/>
                                          </p:val>
                                        </p:tav>
                                      </p:tavLst>
                                    </p:anim>
                                    <p:anim calcmode="lin" valueType="num">
                                      <p:cBhvr>
                                        <p:cTn id="8" dur="500" fill="hold"/>
                                        <p:tgtEl>
                                          <p:spTgt spid="6146"/>
                                        </p:tgtEl>
                                        <p:attrNameLst>
                                          <p:attrName>ppt_h</p:attrName>
                                        </p:attrNameLst>
                                      </p:cBhvr>
                                      <p:tavLst>
                                        <p:tav tm="0">
                                          <p:val>
                                            <p:fltVal val="0"/>
                                          </p:val>
                                        </p:tav>
                                        <p:tav tm="100000">
                                          <p:val>
                                            <p:strVal val="#ppt_h"/>
                                          </p:val>
                                        </p:tav>
                                      </p:tavLst>
                                    </p:anim>
                                    <p:animEffect transition="in" filter="fade">
                                      <p:cBhvr>
                                        <p:cTn id="9" dur="500"/>
                                        <p:tgtEl>
                                          <p:spTgt spid="6146"/>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anim calcmode="lin" valueType="num">
                                      <p:cBhvr>
                                        <p:cTn id="19" dur="500" fill="hold"/>
                                        <p:tgtEl>
                                          <p:spTgt spid="6148"/>
                                        </p:tgtEl>
                                        <p:attrNameLst>
                                          <p:attrName>ppt_w</p:attrName>
                                        </p:attrNameLst>
                                      </p:cBhvr>
                                      <p:tavLst>
                                        <p:tav tm="0">
                                          <p:val>
                                            <p:fltVal val="0"/>
                                          </p:val>
                                        </p:tav>
                                        <p:tav tm="100000">
                                          <p:val>
                                            <p:strVal val="#ppt_w"/>
                                          </p:val>
                                        </p:tav>
                                      </p:tavLst>
                                    </p:anim>
                                    <p:anim calcmode="lin" valueType="num">
                                      <p:cBhvr>
                                        <p:cTn id="20" dur="500" fill="hold"/>
                                        <p:tgtEl>
                                          <p:spTgt spid="6148"/>
                                        </p:tgtEl>
                                        <p:attrNameLst>
                                          <p:attrName>ppt_h</p:attrName>
                                        </p:attrNameLst>
                                      </p:cBhvr>
                                      <p:tavLst>
                                        <p:tav tm="0">
                                          <p:val>
                                            <p:fltVal val="0"/>
                                          </p:val>
                                        </p:tav>
                                        <p:tav tm="100000">
                                          <p:val>
                                            <p:strVal val="#ppt_h"/>
                                          </p:val>
                                        </p:tav>
                                      </p:tavLst>
                                    </p:anim>
                                    <p:anim calcmode="lin" valueType="num">
                                      <p:cBhvr>
                                        <p:cTn id="21" dur="500" fill="hold"/>
                                        <p:tgtEl>
                                          <p:spTgt spid="6148"/>
                                        </p:tgtEl>
                                        <p:attrNameLst>
                                          <p:attrName>style.rotation</p:attrName>
                                        </p:attrNameLst>
                                      </p:cBhvr>
                                      <p:tavLst>
                                        <p:tav tm="0">
                                          <p:val>
                                            <p:fltVal val="360"/>
                                          </p:val>
                                        </p:tav>
                                        <p:tav tm="100000">
                                          <p:val>
                                            <p:fltVal val="0"/>
                                          </p:val>
                                        </p:tav>
                                      </p:tavLst>
                                    </p:anim>
                                    <p:animEffect transition="in" filter="fade">
                                      <p:cBhvr>
                                        <p:cTn id="2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84"/>
            <a:ext cx="8229600" cy="673359"/>
          </a:xfrm>
        </p:spPr>
        <p:txBody>
          <a:bodyPr>
            <a:normAutofit/>
          </a:bodyPr>
          <a:lstStyle/>
          <a:p>
            <a:r>
              <a:rPr lang="en-US" sz="3600" dirty="0">
                <a:solidFill>
                  <a:schemeClr val="tx2">
                    <a:lumMod val="75000"/>
                  </a:schemeClr>
                </a:solidFill>
                <a:latin typeface="Algerian" panose="04020705040A02060702" pitchFamily="82" charset="0"/>
              </a:rPr>
              <a:t>Modeling</a:t>
            </a:r>
            <a:endParaRPr lang="en-US" sz="3600" dirty="0"/>
          </a:p>
        </p:txBody>
      </p:sp>
      <p:sp>
        <p:nvSpPr>
          <p:cNvPr id="3" name="Content Placeholder 2"/>
          <p:cNvSpPr>
            <a:spLocks noGrp="1"/>
          </p:cNvSpPr>
          <p:nvPr>
            <p:ph idx="1"/>
          </p:nvPr>
        </p:nvSpPr>
        <p:spPr>
          <a:xfrm>
            <a:off x="290146" y="867227"/>
            <a:ext cx="8563708" cy="5344276"/>
          </a:xfrm>
        </p:spPr>
        <p:txBody>
          <a:bodyPr>
            <a:normAutofit/>
          </a:bodyPr>
          <a:lstStyle/>
          <a:p>
            <a:pPr algn="ctr">
              <a:buNone/>
            </a:pPr>
            <a:r>
              <a:rPr lang="en-US" sz="2800" dirty="0"/>
              <a:t>Auto-ARIMA</a:t>
            </a:r>
            <a:br>
              <a:rPr lang="fr-CH" sz="1400" dirty="0">
                <a:solidFill>
                  <a:srgbClr val="080808"/>
                </a:solidFill>
                <a:effectLst/>
                <a:latin typeface="JetBrains Mono"/>
              </a:rPr>
            </a:br>
            <a:endParaRPr lang="fr-CH" sz="1400" dirty="0">
              <a:solidFill>
                <a:srgbClr val="080808"/>
              </a:solidFill>
              <a:effectLst/>
              <a:latin typeface="JetBrains Mono"/>
            </a:endParaRPr>
          </a:p>
          <a:p>
            <a:r>
              <a:rPr lang="en-US" sz="2400" dirty="0"/>
              <a:t>Stepwise search to minimize AIC (</a:t>
            </a:r>
            <a:r>
              <a:rPr lang="fr-CH" sz="2400" dirty="0" err="1"/>
              <a:t>max_p</a:t>
            </a:r>
            <a:r>
              <a:rPr lang="fr-CH" sz="2400" dirty="0"/>
              <a:t>=4, </a:t>
            </a:r>
            <a:r>
              <a:rPr lang="fr-CH" sz="2400" dirty="0" err="1"/>
              <a:t>max_q</a:t>
            </a:r>
            <a:r>
              <a:rPr lang="fr-CH" sz="2400" dirty="0"/>
              <a:t>=4)</a:t>
            </a:r>
          </a:p>
          <a:p>
            <a:endParaRPr lang="en-US" sz="2400" dirty="0"/>
          </a:p>
          <a:p>
            <a:pPr marL="0" indent="0">
              <a:buNone/>
            </a:pPr>
            <a:endParaRPr lang="en-US" sz="1000" dirty="0"/>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9431073D-C1D0-0BEA-DCF6-A9D6D76455FA}"/>
              </a:ext>
            </a:extLst>
          </p:cNvPr>
          <p:cNvSpPr>
            <a:spLocks noGrp="1"/>
          </p:cNvSpPr>
          <p:nvPr>
            <p:ph type="sldNum" sz="quarter" idx="12"/>
          </p:nvPr>
        </p:nvSpPr>
        <p:spPr/>
        <p:txBody>
          <a:bodyPr/>
          <a:lstStyle/>
          <a:p>
            <a:fld id="{F06A5241-12CB-C64D-AE38-6540AC6C648E}" type="slidenum">
              <a:rPr lang="en-US" smtClean="0"/>
              <a:pPr/>
              <a:t>12</a:t>
            </a:fld>
            <a:endParaRPr lang="en-US" dirty="0"/>
          </a:p>
        </p:txBody>
      </p:sp>
      <p:sp>
        <p:nvSpPr>
          <p:cNvPr id="5" name="ZoneTexte 4">
            <a:extLst>
              <a:ext uri="{FF2B5EF4-FFF2-40B4-BE49-F238E27FC236}">
                <a16:creationId xmlns:a16="http://schemas.microsoft.com/office/drawing/2014/main" id="{0D25513F-8B92-7AFE-3B12-88540D7817E3}"/>
              </a:ext>
            </a:extLst>
          </p:cNvPr>
          <p:cNvSpPr txBox="1"/>
          <p:nvPr/>
        </p:nvSpPr>
        <p:spPr>
          <a:xfrm>
            <a:off x="1713145" y="2562207"/>
            <a:ext cx="6012180" cy="1631216"/>
          </a:xfrm>
          <a:prstGeom prst="rect">
            <a:avLst/>
          </a:prstGeom>
          <a:noFill/>
        </p:spPr>
        <p:txBody>
          <a:bodyPr wrap="square" rtlCol="0">
            <a:spAutoFit/>
          </a:bodyPr>
          <a:lstStyle/>
          <a:p>
            <a:pPr marL="0" indent="0">
              <a:buNone/>
            </a:pPr>
            <a:r>
              <a:rPr lang="en-US" sz="2000" dirty="0"/>
              <a:t>ARIMA(1,1,1)(0,0,0)[0] intercept   : AIC=3665.185</a:t>
            </a:r>
          </a:p>
          <a:p>
            <a:pPr marL="0" indent="0">
              <a:buNone/>
            </a:pPr>
            <a:r>
              <a:rPr lang="en-US" sz="2000" dirty="0"/>
              <a:t>ARIMA(0,1,0)(0,0,0)[0] intercept   : AIC=3663.899</a:t>
            </a:r>
          </a:p>
          <a:p>
            <a:pPr marL="0" indent="0">
              <a:buNone/>
            </a:pPr>
            <a:r>
              <a:rPr lang="en-US" sz="2000" dirty="0"/>
              <a:t>ARIMA(1,1,0)(0,0,0)[0] intercept   : AIC=3665.509</a:t>
            </a:r>
          </a:p>
          <a:p>
            <a:pPr marL="0" indent="0">
              <a:buNone/>
            </a:pPr>
            <a:r>
              <a:rPr lang="en-US" sz="2000" dirty="0"/>
              <a:t>ARIMA(0,1,1)(0,0,0)[0] intercept   : AIC=3665.467</a:t>
            </a:r>
          </a:p>
          <a:p>
            <a:pPr marL="0" indent="0">
              <a:buNone/>
            </a:pPr>
            <a:r>
              <a:rPr lang="en-US" sz="2000" dirty="0"/>
              <a:t>ARIMA(0,1,0)(0,0,0)[0]                  : AIC=3669.806</a:t>
            </a:r>
          </a:p>
        </p:txBody>
      </p:sp>
      <p:pic>
        <p:nvPicPr>
          <p:cNvPr id="6" name="Image 5">
            <a:extLst>
              <a:ext uri="{FF2B5EF4-FFF2-40B4-BE49-F238E27FC236}">
                <a16:creationId xmlns:a16="http://schemas.microsoft.com/office/drawing/2014/main" id="{01F33F9F-352C-8E24-1912-FDB7887D7447}"/>
              </a:ext>
            </a:extLst>
          </p:cNvPr>
          <p:cNvPicPr>
            <a:picLocks noChangeAspect="1"/>
          </p:cNvPicPr>
          <p:nvPr/>
        </p:nvPicPr>
        <p:blipFill rotWithShape="1">
          <a:blip r:embed="rId3"/>
          <a:srcRect t="47145" r="-184" b="5978"/>
          <a:stretch/>
        </p:blipFill>
        <p:spPr>
          <a:xfrm>
            <a:off x="4290227" y="2232000"/>
            <a:ext cx="4572000" cy="1620000"/>
          </a:xfrm>
          <a:prstGeom prst="rect">
            <a:avLst/>
          </a:prstGeom>
        </p:spPr>
      </p:pic>
      <p:pic>
        <p:nvPicPr>
          <p:cNvPr id="7" name="Image 6">
            <a:extLst>
              <a:ext uri="{FF2B5EF4-FFF2-40B4-BE49-F238E27FC236}">
                <a16:creationId xmlns:a16="http://schemas.microsoft.com/office/drawing/2014/main" id="{2B5A1038-C8C6-EF22-DF63-ED096865F990}"/>
              </a:ext>
            </a:extLst>
          </p:cNvPr>
          <p:cNvPicPr>
            <a:picLocks noChangeAspect="1"/>
          </p:cNvPicPr>
          <p:nvPr/>
        </p:nvPicPr>
        <p:blipFill rotWithShape="1">
          <a:blip r:embed="rId3"/>
          <a:srcRect r="46" b="52371"/>
          <a:stretch/>
        </p:blipFill>
        <p:spPr>
          <a:xfrm>
            <a:off x="0" y="2153859"/>
            <a:ext cx="4500000" cy="1656000"/>
          </a:xfrm>
          <a:prstGeom prst="rect">
            <a:avLst/>
          </a:prstGeom>
        </p:spPr>
      </p:pic>
    </p:spTree>
    <p:extLst>
      <p:ext uri="{BB962C8B-B14F-4D97-AF65-F5344CB8AC3E}">
        <p14:creationId xmlns:p14="http://schemas.microsoft.com/office/powerpoint/2010/main" val="378675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22222E-6 -2.59259E-6 L -2.22222E-6 0.29167 " pathEditMode="relative" rAng="0" ptsTypes="AA">
                                      <p:cBhvr>
                                        <p:cTn id="6" dur="2000" fill="hold"/>
                                        <p:tgtEl>
                                          <p:spTgt spid="5"/>
                                        </p:tgtEl>
                                        <p:attrNameLst>
                                          <p:attrName>ppt_x</p:attrName>
                                          <p:attrName>ppt_y</p:attrName>
                                        </p:attrNameLst>
                                      </p:cBhvr>
                                      <p:rCtr x="0" y="1458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84"/>
            <a:ext cx="8229600" cy="673359"/>
          </a:xfrm>
        </p:spPr>
        <p:txBody>
          <a:bodyPr>
            <a:normAutofit/>
          </a:bodyPr>
          <a:lstStyle/>
          <a:p>
            <a:r>
              <a:rPr lang="en-US" sz="3600" dirty="0">
                <a:solidFill>
                  <a:schemeClr val="tx2">
                    <a:lumMod val="75000"/>
                  </a:schemeClr>
                </a:solidFill>
                <a:latin typeface="Algerian" panose="04020705040A02060702" pitchFamily="82" charset="0"/>
              </a:rPr>
              <a:t>PREDICTION BOT</a:t>
            </a:r>
            <a:endParaRPr lang="en-US" sz="3600" dirty="0"/>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9431073D-C1D0-0BEA-DCF6-A9D6D76455FA}"/>
              </a:ext>
            </a:extLst>
          </p:cNvPr>
          <p:cNvSpPr>
            <a:spLocks noGrp="1"/>
          </p:cNvSpPr>
          <p:nvPr>
            <p:ph type="sldNum" sz="quarter" idx="12"/>
          </p:nvPr>
        </p:nvSpPr>
        <p:spPr/>
        <p:txBody>
          <a:bodyPr/>
          <a:lstStyle/>
          <a:p>
            <a:fld id="{F06A5241-12CB-C64D-AE38-6540AC6C648E}" type="slidenum">
              <a:rPr lang="en-US" smtClean="0"/>
              <a:pPr/>
              <a:t>13</a:t>
            </a:fld>
            <a:endParaRPr lang="en-US"/>
          </a:p>
        </p:txBody>
      </p:sp>
      <p:pic>
        <p:nvPicPr>
          <p:cNvPr id="11" name="Image 10">
            <a:extLst>
              <a:ext uri="{FF2B5EF4-FFF2-40B4-BE49-F238E27FC236}">
                <a16:creationId xmlns:a16="http://schemas.microsoft.com/office/drawing/2014/main" id="{3B91B03E-CE66-DB2D-CB58-38754B838F8D}"/>
              </a:ext>
            </a:extLst>
          </p:cNvPr>
          <p:cNvPicPr>
            <a:picLocks noChangeAspect="1"/>
          </p:cNvPicPr>
          <p:nvPr/>
        </p:nvPicPr>
        <p:blipFill>
          <a:blip r:embed="rId3"/>
          <a:stretch>
            <a:fillRect/>
          </a:stretch>
        </p:blipFill>
        <p:spPr>
          <a:xfrm>
            <a:off x="2225592" y="752236"/>
            <a:ext cx="4692814" cy="5820015"/>
          </a:xfrm>
          <a:prstGeom prst="rect">
            <a:avLst/>
          </a:prstGeom>
        </p:spPr>
      </p:pic>
      <p:sp>
        <p:nvSpPr>
          <p:cNvPr id="3" name="Content Placeholder 2"/>
          <p:cNvSpPr>
            <a:spLocks noGrp="1"/>
          </p:cNvSpPr>
          <p:nvPr>
            <p:ph idx="1"/>
          </p:nvPr>
        </p:nvSpPr>
        <p:spPr>
          <a:xfrm>
            <a:off x="580292" y="885652"/>
            <a:ext cx="7983415" cy="5344276"/>
          </a:xfrm>
        </p:spPr>
        <p:txBody>
          <a:bodyPr>
            <a:normAutofit/>
          </a:bodyPr>
          <a:lstStyle/>
          <a:p>
            <a:pPr>
              <a:buNone/>
            </a:pPr>
            <a:endParaRPr lang="en-US" sz="1200" dirty="0"/>
          </a:p>
          <a:p>
            <a:r>
              <a:rPr lang="en-US" sz="2400" dirty="0"/>
              <a:t>Random buying (avg performance – 50 runs)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17" name="Image 16">
            <a:extLst>
              <a:ext uri="{FF2B5EF4-FFF2-40B4-BE49-F238E27FC236}">
                <a16:creationId xmlns:a16="http://schemas.microsoft.com/office/drawing/2014/main" id="{72704313-DD05-DA18-6010-7061058E759E}"/>
              </a:ext>
            </a:extLst>
          </p:cNvPr>
          <p:cNvPicPr>
            <a:picLocks noChangeAspect="1"/>
          </p:cNvPicPr>
          <p:nvPr/>
        </p:nvPicPr>
        <p:blipFill>
          <a:blip r:embed="rId4"/>
          <a:stretch>
            <a:fillRect/>
          </a:stretch>
        </p:blipFill>
        <p:spPr>
          <a:xfrm>
            <a:off x="974247" y="1788967"/>
            <a:ext cx="7195504" cy="3537646"/>
          </a:xfrm>
          <a:prstGeom prst="rect">
            <a:avLst/>
          </a:prstGeom>
        </p:spPr>
      </p:pic>
    </p:spTree>
    <p:extLst>
      <p:ext uri="{BB962C8B-B14F-4D97-AF65-F5344CB8AC3E}">
        <p14:creationId xmlns:p14="http://schemas.microsoft.com/office/powerpoint/2010/main" val="98517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nodeType="clickEffect">
                                  <p:stCondLst>
                                    <p:cond delay="0"/>
                                  </p:stCondLst>
                                  <p:childTnLst>
                                    <p:anim calcmode="lin" valueType="num">
                                      <p:cBhvr additive="base">
                                        <p:cTn id="13" dur="500"/>
                                        <p:tgtEl>
                                          <p:spTgt spid="11"/>
                                        </p:tgtEl>
                                        <p:attrNameLst>
                                          <p:attrName>ppt_x</p:attrName>
                                        </p:attrNameLst>
                                      </p:cBhvr>
                                      <p:tavLst>
                                        <p:tav tm="0">
                                          <p:val>
                                            <p:strVal val="ppt_x"/>
                                          </p:val>
                                        </p:tav>
                                        <p:tav tm="100000">
                                          <p:val>
                                            <p:strVal val="ppt_x"/>
                                          </p:val>
                                        </p:tav>
                                      </p:tavLst>
                                    </p:anim>
                                    <p:anim calcmode="lin" valueType="num">
                                      <p:cBhvr additive="base">
                                        <p:cTn id="14" dur="500"/>
                                        <p:tgtEl>
                                          <p:spTgt spid="11"/>
                                        </p:tgtEl>
                                        <p:attrNameLst>
                                          <p:attrName>ppt_y</p:attrName>
                                        </p:attrNameLst>
                                      </p:cBhvr>
                                      <p:tavLst>
                                        <p:tav tm="0">
                                          <p:val>
                                            <p:strVal val="ppt_y"/>
                                          </p:val>
                                        </p:tav>
                                        <p:tav tm="100000">
                                          <p:val>
                                            <p:strVal val="1+ppt_h/2"/>
                                          </p:val>
                                        </p:tav>
                                      </p:tavLst>
                                    </p:anim>
                                    <p:set>
                                      <p:cBhvr>
                                        <p:cTn id="15" dur="1" fill="hold">
                                          <p:stCondLst>
                                            <p:cond delay="499"/>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84"/>
            <a:ext cx="8229600" cy="673359"/>
          </a:xfrm>
        </p:spPr>
        <p:txBody>
          <a:bodyPr>
            <a:normAutofit/>
          </a:bodyPr>
          <a:lstStyle/>
          <a:p>
            <a:r>
              <a:rPr lang="en-US" sz="3600" dirty="0">
                <a:solidFill>
                  <a:schemeClr val="tx2">
                    <a:lumMod val="75000"/>
                  </a:schemeClr>
                </a:solidFill>
                <a:latin typeface="Algerian" panose="04020705040A02060702" pitchFamily="82" charset="0"/>
              </a:rPr>
              <a:t>PREDICTION BOT</a:t>
            </a:r>
            <a:endParaRPr lang="en-US" sz="3600" dirty="0"/>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9431073D-C1D0-0BEA-DCF6-A9D6D76455FA}"/>
              </a:ext>
            </a:extLst>
          </p:cNvPr>
          <p:cNvSpPr>
            <a:spLocks noGrp="1"/>
          </p:cNvSpPr>
          <p:nvPr>
            <p:ph type="sldNum" sz="quarter" idx="12"/>
          </p:nvPr>
        </p:nvSpPr>
        <p:spPr/>
        <p:txBody>
          <a:bodyPr/>
          <a:lstStyle/>
          <a:p>
            <a:fld id="{F06A5241-12CB-C64D-AE38-6540AC6C648E}" type="slidenum">
              <a:rPr lang="en-US" smtClean="0"/>
              <a:pPr/>
              <a:t>14</a:t>
            </a:fld>
            <a:endParaRPr lang="en-US"/>
          </a:p>
        </p:txBody>
      </p:sp>
      <p:sp>
        <p:nvSpPr>
          <p:cNvPr id="3" name="Content Placeholder 2"/>
          <p:cNvSpPr>
            <a:spLocks noGrp="1"/>
          </p:cNvSpPr>
          <p:nvPr>
            <p:ph idx="1"/>
          </p:nvPr>
        </p:nvSpPr>
        <p:spPr>
          <a:xfrm>
            <a:off x="580292" y="885652"/>
            <a:ext cx="7983415" cy="5344276"/>
          </a:xfrm>
        </p:spPr>
        <p:txBody>
          <a:bodyPr>
            <a:normAutofit/>
          </a:bodyPr>
          <a:lstStyle/>
          <a:p>
            <a:pPr>
              <a:buNone/>
            </a:pPr>
            <a:endParaRPr lang="en-US" sz="1200" dirty="0"/>
          </a:p>
          <a:p>
            <a:r>
              <a:rPr lang="en-US" sz="2400" dirty="0"/>
              <a:t>ARIMA (1,1,1)</a:t>
            </a:r>
          </a:p>
          <a:p>
            <a:pPr marL="0" indent="0">
              <a:buNone/>
            </a:pPr>
            <a:endParaRPr lang="en-US" sz="2400" dirty="0"/>
          </a:p>
          <a:p>
            <a:pPr marL="0" indent="0">
              <a:buNone/>
            </a:pPr>
            <a:endParaRPr lang="en-US" sz="2400" dirty="0"/>
          </a:p>
          <a:p>
            <a:pPr marL="0" indent="0">
              <a:buNone/>
            </a:pPr>
            <a:endParaRPr lang="en-US" sz="2400" dirty="0"/>
          </a:p>
        </p:txBody>
      </p:sp>
      <p:pic>
        <p:nvPicPr>
          <p:cNvPr id="5" name="Image 4">
            <a:extLst>
              <a:ext uri="{FF2B5EF4-FFF2-40B4-BE49-F238E27FC236}">
                <a16:creationId xmlns:a16="http://schemas.microsoft.com/office/drawing/2014/main" id="{432DB28E-6BB6-E5AD-F394-48595AF7E69E}"/>
              </a:ext>
            </a:extLst>
          </p:cNvPr>
          <p:cNvPicPr>
            <a:picLocks noChangeAspect="1"/>
          </p:cNvPicPr>
          <p:nvPr/>
        </p:nvPicPr>
        <p:blipFill>
          <a:blip r:embed="rId3"/>
          <a:stretch>
            <a:fillRect/>
          </a:stretch>
        </p:blipFill>
        <p:spPr>
          <a:xfrm>
            <a:off x="945148" y="1531667"/>
            <a:ext cx="7253702" cy="4440681"/>
          </a:xfrm>
          <a:prstGeom prst="rect">
            <a:avLst/>
          </a:prstGeom>
        </p:spPr>
      </p:pic>
    </p:spTree>
    <p:extLst>
      <p:ext uri="{BB962C8B-B14F-4D97-AF65-F5344CB8AC3E}">
        <p14:creationId xmlns:p14="http://schemas.microsoft.com/office/powerpoint/2010/main" val="296214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102232-2DE5-1BC2-FE8F-A82736DF989E}"/>
              </a:ext>
            </a:extLst>
          </p:cNvPr>
          <p:cNvSpPr>
            <a:spLocks noGrp="1"/>
          </p:cNvSpPr>
          <p:nvPr>
            <p:ph type="title"/>
          </p:nvPr>
        </p:nvSpPr>
        <p:spPr/>
        <p:txBody>
          <a:bodyPr>
            <a:normAutofit fontScale="90000"/>
          </a:bodyPr>
          <a:lstStyle/>
          <a:p>
            <a:r>
              <a:rPr lang="en-US" sz="4400" dirty="0">
                <a:solidFill>
                  <a:schemeClr val="tx2">
                    <a:lumMod val="75000"/>
                  </a:schemeClr>
                </a:solidFill>
                <a:latin typeface="Algerian" panose="04020705040A02060702" pitchFamily="82" charset="0"/>
              </a:rPr>
              <a:t>LSTM</a:t>
            </a:r>
            <a:endParaRPr lang="fr-CH" dirty="0"/>
          </a:p>
        </p:txBody>
      </p:sp>
      <p:sp>
        <p:nvSpPr>
          <p:cNvPr id="4" name="Espace réservé du numéro de diapositive 3">
            <a:extLst>
              <a:ext uri="{FF2B5EF4-FFF2-40B4-BE49-F238E27FC236}">
                <a16:creationId xmlns:a16="http://schemas.microsoft.com/office/drawing/2014/main" id="{A10C64FA-6E84-9A50-8FC3-0E38EDDCAB0B}"/>
              </a:ext>
            </a:extLst>
          </p:cNvPr>
          <p:cNvSpPr>
            <a:spLocks noGrp="1"/>
          </p:cNvSpPr>
          <p:nvPr>
            <p:ph type="sldNum" sz="quarter" idx="12"/>
          </p:nvPr>
        </p:nvSpPr>
        <p:spPr/>
        <p:txBody>
          <a:bodyPr/>
          <a:lstStyle/>
          <a:p>
            <a:fld id="{F06A5241-12CB-C64D-AE38-6540AC6C648E}" type="slidenum">
              <a:rPr lang="en-US" smtClean="0"/>
              <a:pPr/>
              <a:t>15</a:t>
            </a:fld>
            <a:endParaRPr lang="en-US" dirty="0"/>
          </a:p>
        </p:txBody>
      </p:sp>
      <p:pic>
        <p:nvPicPr>
          <p:cNvPr id="5" name="Espace réservé du contenu 4">
            <a:extLst>
              <a:ext uri="{FF2B5EF4-FFF2-40B4-BE49-F238E27FC236}">
                <a16:creationId xmlns:a16="http://schemas.microsoft.com/office/drawing/2014/main" id="{F286E05B-9B3D-90A8-D368-0E5F964A337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27224" y="1651922"/>
            <a:ext cx="5889552" cy="4031994"/>
          </a:xfrm>
          <a:prstGeom prst="rect">
            <a:avLst/>
          </a:prstGeom>
        </p:spPr>
      </p:pic>
      <p:sp>
        <p:nvSpPr>
          <p:cNvPr id="7" name="ZoneTexte 6">
            <a:extLst>
              <a:ext uri="{FF2B5EF4-FFF2-40B4-BE49-F238E27FC236}">
                <a16:creationId xmlns:a16="http://schemas.microsoft.com/office/drawing/2014/main" id="{F0DBC5CA-D4C7-134D-7C47-392CD4FB565C}"/>
              </a:ext>
            </a:extLst>
          </p:cNvPr>
          <p:cNvSpPr txBox="1"/>
          <p:nvPr/>
        </p:nvSpPr>
        <p:spPr>
          <a:xfrm>
            <a:off x="1887855" y="5545416"/>
            <a:ext cx="5368290" cy="276999"/>
          </a:xfrm>
          <a:prstGeom prst="rect">
            <a:avLst/>
          </a:prstGeom>
          <a:noFill/>
        </p:spPr>
        <p:txBody>
          <a:bodyPr wrap="square">
            <a:spAutoFit/>
          </a:bodyPr>
          <a:lstStyle/>
          <a:p>
            <a:pPr algn="ctr"/>
            <a:r>
              <a:rPr lang="fr-CH" sz="1200" dirty="0">
                <a:solidFill>
                  <a:schemeClr val="bg2"/>
                </a:solidFill>
              </a:rPr>
              <a:t>https://en.wikipedia.org/wiki/Long_short-term_memory</a:t>
            </a:r>
          </a:p>
        </p:txBody>
      </p:sp>
    </p:spTree>
    <p:extLst>
      <p:ext uri="{BB962C8B-B14F-4D97-AF65-F5344CB8AC3E}">
        <p14:creationId xmlns:p14="http://schemas.microsoft.com/office/powerpoint/2010/main" val="345692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A8754F-3A78-F5F9-DC50-C7B708421F1F}"/>
              </a:ext>
            </a:extLst>
          </p:cNvPr>
          <p:cNvSpPr>
            <a:spLocks noGrp="1"/>
          </p:cNvSpPr>
          <p:nvPr>
            <p:ph type="title"/>
          </p:nvPr>
        </p:nvSpPr>
        <p:spPr/>
        <p:txBody>
          <a:bodyPr>
            <a:normAutofit fontScale="90000"/>
          </a:bodyPr>
          <a:lstStyle/>
          <a:p>
            <a:r>
              <a:rPr lang="en-GB" dirty="0">
                <a:latin typeface="Algerian" panose="04020705040A02060702" pitchFamily="82" charset="0"/>
              </a:rPr>
              <a:t>Data </a:t>
            </a:r>
            <a:r>
              <a:rPr lang="en-GB" dirty="0" err="1">
                <a:latin typeface="Algerian" panose="04020705040A02060702" pitchFamily="82" charset="0"/>
              </a:rPr>
              <a:t>preprocessing</a:t>
            </a:r>
            <a:endParaRPr lang="en-GB" dirty="0">
              <a:latin typeface="Algerian" panose="04020705040A02060702" pitchFamily="82" charset="0"/>
            </a:endParaRPr>
          </a:p>
        </p:txBody>
      </p:sp>
      <p:pic>
        <p:nvPicPr>
          <p:cNvPr id="6" name="Espace réservé du contenu 5">
            <a:extLst>
              <a:ext uri="{FF2B5EF4-FFF2-40B4-BE49-F238E27FC236}">
                <a16:creationId xmlns:a16="http://schemas.microsoft.com/office/drawing/2014/main" id="{C7E9593C-50C1-A4C4-03F3-6D67E67104E3}"/>
              </a:ext>
            </a:extLst>
          </p:cNvPr>
          <p:cNvPicPr>
            <a:picLocks noGrp="1" noChangeAspect="1"/>
          </p:cNvPicPr>
          <p:nvPr>
            <p:ph idx="1"/>
          </p:nvPr>
        </p:nvPicPr>
        <p:blipFill>
          <a:blip r:embed="rId3"/>
          <a:srcRect/>
          <a:stretch/>
        </p:blipFill>
        <p:spPr>
          <a:xfrm>
            <a:off x="1204103" y="1417637"/>
            <a:ext cx="6735794" cy="5114076"/>
          </a:xfrm>
        </p:spPr>
      </p:pic>
      <p:sp>
        <p:nvSpPr>
          <p:cNvPr id="4" name="Espace réservé du numéro de diapositive 3">
            <a:extLst>
              <a:ext uri="{FF2B5EF4-FFF2-40B4-BE49-F238E27FC236}">
                <a16:creationId xmlns:a16="http://schemas.microsoft.com/office/drawing/2014/main" id="{773B8974-3517-6E5C-5496-40BE1CC9ABF7}"/>
              </a:ext>
            </a:extLst>
          </p:cNvPr>
          <p:cNvSpPr>
            <a:spLocks noGrp="1"/>
          </p:cNvSpPr>
          <p:nvPr>
            <p:ph type="sldNum" sz="quarter" idx="12"/>
          </p:nvPr>
        </p:nvSpPr>
        <p:spPr/>
        <p:txBody>
          <a:bodyPr/>
          <a:lstStyle/>
          <a:p>
            <a:fld id="{F06A5241-12CB-C64D-AE38-6540AC6C648E}" type="slidenum">
              <a:rPr lang="en-US" smtClean="0"/>
              <a:pPr/>
              <a:t>16</a:t>
            </a:fld>
            <a:endParaRPr lang="en-US" dirty="0"/>
          </a:p>
        </p:txBody>
      </p:sp>
    </p:spTree>
    <p:extLst>
      <p:ext uri="{BB962C8B-B14F-4D97-AF65-F5344CB8AC3E}">
        <p14:creationId xmlns:p14="http://schemas.microsoft.com/office/powerpoint/2010/main" val="3191328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A8754F-3A78-F5F9-DC50-C7B708421F1F}"/>
              </a:ext>
            </a:extLst>
          </p:cNvPr>
          <p:cNvSpPr>
            <a:spLocks noGrp="1"/>
          </p:cNvSpPr>
          <p:nvPr>
            <p:ph type="title"/>
          </p:nvPr>
        </p:nvSpPr>
        <p:spPr/>
        <p:txBody>
          <a:bodyPr>
            <a:normAutofit fontScale="90000"/>
          </a:bodyPr>
          <a:lstStyle/>
          <a:p>
            <a:r>
              <a:rPr lang="en-GB" dirty="0">
                <a:latin typeface="Algerian" panose="04020705040A02060702" pitchFamily="82" charset="0"/>
              </a:rPr>
              <a:t>Data </a:t>
            </a:r>
            <a:r>
              <a:rPr lang="en-GB" dirty="0" err="1">
                <a:latin typeface="Algerian" panose="04020705040A02060702" pitchFamily="82" charset="0"/>
              </a:rPr>
              <a:t>preprocessing</a:t>
            </a:r>
            <a:endParaRPr lang="en-GB" dirty="0">
              <a:latin typeface="Algerian" panose="04020705040A02060702" pitchFamily="82" charset="0"/>
            </a:endParaRPr>
          </a:p>
        </p:txBody>
      </p:sp>
      <p:pic>
        <p:nvPicPr>
          <p:cNvPr id="6" name="Espace réservé du contenu 5">
            <a:extLst>
              <a:ext uri="{FF2B5EF4-FFF2-40B4-BE49-F238E27FC236}">
                <a16:creationId xmlns:a16="http://schemas.microsoft.com/office/drawing/2014/main" id="{C7E9593C-50C1-A4C4-03F3-6D67E67104E3}"/>
              </a:ext>
            </a:extLst>
          </p:cNvPr>
          <p:cNvPicPr>
            <a:picLocks noGrp="1" noChangeAspect="1"/>
          </p:cNvPicPr>
          <p:nvPr>
            <p:ph idx="1"/>
          </p:nvPr>
        </p:nvPicPr>
        <p:blipFill>
          <a:blip r:embed="rId3"/>
          <a:srcRect/>
          <a:stretch/>
        </p:blipFill>
        <p:spPr>
          <a:xfrm>
            <a:off x="1204103" y="1429040"/>
            <a:ext cx="6735794" cy="5091269"/>
          </a:xfrm>
        </p:spPr>
      </p:pic>
      <p:sp>
        <p:nvSpPr>
          <p:cNvPr id="4" name="Espace réservé du numéro de diapositive 3">
            <a:extLst>
              <a:ext uri="{FF2B5EF4-FFF2-40B4-BE49-F238E27FC236}">
                <a16:creationId xmlns:a16="http://schemas.microsoft.com/office/drawing/2014/main" id="{773B8974-3517-6E5C-5496-40BE1CC9ABF7}"/>
              </a:ext>
            </a:extLst>
          </p:cNvPr>
          <p:cNvSpPr>
            <a:spLocks noGrp="1"/>
          </p:cNvSpPr>
          <p:nvPr>
            <p:ph type="sldNum" sz="quarter" idx="12"/>
          </p:nvPr>
        </p:nvSpPr>
        <p:spPr/>
        <p:txBody>
          <a:bodyPr/>
          <a:lstStyle/>
          <a:p>
            <a:fld id="{F06A5241-12CB-C64D-AE38-6540AC6C648E}" type="slidenum">
              <a:rPr lang="en-US" smtClean="0"/>
              <a:pPr/>
              <a:t>17</a:t>
            </a:fld>
            <a:endParaRPr lang="en-US" dirty="0"/>
          </a:p>
        </p:txBody>
      </p:sp>
    </p:spTree>
    <p:extLst>
      <p:ext uri="{BB962C8B-B14F-4D97-AF65-F5344CB8AC3E}">
        <p14:creationId xmlns:p14="http://schemas.microsoft.com/office/powerpoint/2010/main" val="27781022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A8754F-3A78-F5F9-DC50-C7B708421F1F}"/>
              </a:ext>
            </a:extLst>
          </p:cNvPr>
          <p:cNvSpPr>
            <a:spLocks noGrp="1"/>
          </p:cNvSpPr>
          <p:nvPr>
            <p:ph type="title"/>
          </p:nvPr>
        </p:nvSpPr>
        <p:spPr/>
        <p:txBody>
          <a:bodyPr>
            <a:normAutofit fontScale="90000"/>
          </a:bodyPr>
          <a:lstStyle/>
          <a:p>
            <a:r>
              <a:rPr lang="en-GB" dirty="0">
                <a:latin typeface="Algerian" panose="04020705040A02060702" pitchFamily="82" charset="0"/>
              </a:rPr>
              <a:t>Data </a:t>
            </a:r>
            <a:r>
              <a:rPr lang="en-GB" dirty="0" err="1">
                <a:latin typeface="Algerian" panose="04020705040A02060702" pitchFamily="82" charset="0"/>
              </a:rPr>
              <a:t>preprocessing</a:t>
            </a:r>
            <a:endParaRPr lang="en-GB" dirty="0">
              <a:latin typeface="Algerian" panose="04020705040A02060702" pitchFamily="82" charset="0"/>
            </a:endParaRPr>
          </a:p>
        </p:txBody>
      </p:sp>
      <p:pic>
        <p:nvPicPr>
          <p:cNvPr id="6" name="Espace réservé du contenu 5">
            <a:extLst>
              <a:ext uri="{FF2B5EF4-FFF2-40B4-BE49-F238E27FC236}">
                <a16:creationId xmlns:a16="http://schemas.microsoft.com/office/drawing/2014/main" id="{C7E9593C-50C1-A4C4-03F3-6D67E67104E3}"/>
              </a:ext>
            </a:extLst>
          </p:cNvPr>
          <p:cNvPicPr>
            <a:picLocks noGrp="1" noChangeAspect="1"/>
          </p:cNvPicPr>
          <p:nvPr>
            <p:ph idx="1"/>
          </p:nvPr>
        </p:nvPicPr>
        <p:blipFill>
          <a:blip r:embed="rId3"/>
          <a:srcRect/>
          <a:stretch/>
        </p:blipFill>
        <p:spPr>
          <a:xfrm>
            <a:off x="1204103" y="1425257"/>
            <a:ext cx="6735794" cy="4888519"/>
          </a:xfrm>
        </p:spPr>
      </p:pic>
      <p:sp>
        <p:nvSpPr>
          <p:cNvPr id="4" name="Espace réservé du numéro de diapositive 3">
            <a:extLst>
              <a:ext uri="{FF2B5EF4-FFF2-40B4-BE49-F238E27FC236}">
                <a16:creationId xmlns:a16="http://schemas.microsoft.com/office/drawing/2014/main" id="{773B8974-3517-6E5C-5496-40BE1CC9ABF7}"/>
              </a:ext>
            </a:extLst>
          </p:cNvPr>
          <p:cNvSpPr>
            <a:spLocks noGrp="1"/>
          </p:cNvSpPr>
          <p:nvPr>
            <p:ph type="sldNum" sz="quarter" idx="12"/>
          </p:nvPr>
        </p:nvSpPr>
        <p:spPr/>
        <p:txBody>
          <a:bodyPr/>
          <a:lstStyle/>
          <a:p>
            <a:fld id="{F06A5241-12CB-C64D-AE38-6540AC6C648E}" type="slidenum">
              <a:rPr lang="en-US" smtClean="0"/>
              <a:pPr/>
              <a:t>18</a:t>
            </a:fld>
            <a:endParaRPr lang="en-US" dirty="0"/>
          </a:p>
        </p:txBody>
      </p:sp>
      <p:pic>
        <p:nvPicPr>
          <p:cNvPr id="3" name="Espace réservé du contenu 5">
            <a:extLst>
              <a:ext uri="{FF2B5EF4-FFF2-40B4-BE49-F238E27FC236}">
                <a16:creationId xmlns:a16="http://schemas.microsoft.com/office/drawing/2014/main" id="{D5D7B94D-1C97-352D-57C9-E7B43F874925}"/>
              </a:ext>
            </a:extLst>
          </p:cNvPr>
          <p:cNvPicPr>
            <a:picLocks noChangeAspect="1"/>
          </p:cNvPicPr>
          <p:nvPr/>
        </p:nvPicPr>
        <p:blipFill rotWithShape="1">
          <a:blip r:embed="rId4"/>
          <a:srcRect t="88673"/>
          <a:stretch/>
        </p:blipFill>
        <p:spPr>
          <a:xfrm>
            <a:off x="1204103" y="5943600"/>
            <a:ext cx="6735794" cy="576709"/>
          </a:xfrm>
          <a:prstGeom prst="rect">
            <a:avLst/>
          </a:prstGeom>
        </p:spPr>
      </p:pic>
    </p:spTree>
    <p:extLst>
      <p:ext uri="{BB962C8B-B14F-4D97-AF65-F5344CB8AC3E}">
        <p14:creationId xmlns:p14="http://schemas.microsoft.com/office/powerpoint/2010/main" val="14737811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E712F-57D8-EC97-B667-5CDB6944E762}"/>
              </a:ext>
            </a:extLst>
          </p:cNvPr>
          <p:cNvSpPr>
            <a:spLocks noGrp="1"/>
          </p:cNvSpPr>
          <p:nvPr>
            <p:ph type="title"/>
          </p:nvPr>
        </p:nvSpPr>
        <p:spPr/>
        <p:txBody>
          <a:bodyPr>
            <a:normAutofit fontScale="90000"/>
          </a:bodyPr>
          <a:lstStyle/>
          <a:p>
            <a:r>
              <a:rPr lang="en-GB" dirty="0">
                <a:latin typeface="Algerian" panose="04020705040A02060702" pitchFamily="82" charset="0"/>
              </a:rPr>
              <a:t>Neural network</a:t>
            </a:r>
            <a:endParaRPr lang="fr-CH" dirty="0"/>
          </a:p>
        </p:txBody>
      </p:sp>
      <p:pic>
        <p:nvPicPr>
          <p:cNvPr id="6" name="Espace réservé du contenu 5">
            <a:extLst>
              <a:ext uri="{FF2B5EF4-FFF2-40B4-BE49-F238E27FC236}">
                <a16:creationId xmlns:a16="http://schemas.microsoft.com/office/drawing/2014/main" id="{7B29A1B7-0E0E-F6D8-6CC3-D1E512E63B4D}"/>
              </a:ext>
            </a:extLst>
          </p:cNvPr>
          <p:cNvPicPr>
            <a:picLocks noGrp="1" noChangeAspect="1"/>
          </p:cNvPicPr>
          <p:nvPr>
            <p:ph idx="1"/>
          </p:nvPr>
        </p:nvPicPr>
        <p:blipFill>
          <a:blip r:embed="rId2"/>
          <a:stretch>
            <a:fillRect/>
          </a:stretch>
        </p:blipFill>
        <p:spPr>
          <a:xfrm>
            <a:off x="2432350" y="1319849"/>
            <a:ext cx="4279300" cy="5252402"/>
          </a:xfrm>
        </p:spPr>
      </p:pic>
      <p:sp>
        <p:nvSpPr>
          <p:cNvPr id="4" name="Espace réservé du numéro de diapositive 3">
            <a:extLst>
              <a:ext uri="{FF2B5EF4-FFF2-40B4-BE49-F238E27FC236}">
                <a16:creationId xmlns:a16="http://schemas.microsoft.com/office/drawing/2014/main" id="{2886739A-2A75-7E8F-48B0-DDCAEF295498}"/>
              </a:ext>
            </a:extLst>
          </p:cNvPr>
          <p:cNvSpPr>
            <a:spLocks noGrp="1"/>
          </p:cNvSpPr>
          <p:nvPr>
            <p:ph type="sldNum" sz="quarter" idx="12"/>
          </p:nvPr>
        </p:nvSpPr>
        <p:spPr/>
        <p:txBody>
          <a:bodyPr/>
          <a:lstStyle/>
          <a:p>
            <a:fld id="{F06A5241-12CB-C64D-AE38-6540AC6C648E}" type="slidenum">
              <a:rPr lang="en-US" smtClean="0"/>
              <a:pPr/>
              <a:t>19</a:t>
            </a:fld>
            <a:endParaRPr lang="en-US" dirty="0"/>
          </a:p>
        </p:txBody>
      </p:sp>
    </p:spTree>
    <p:extLst>
      <p:ext uri="{BB962C8B-B14F-4D97-AF65-F5344CB8AC3E}">
        <p14:creationId xmlns:p14="http://schemas.microsoft.com/office/powerpoint/2010/main" val="3756098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lumMod val="75000"/>
                  </a:schemeClr>
                </a:solidFill>
                <a:latin typeface="Algerian" panose="04020705040A02060702" pitchFamily="82" charset="0"/>
              </a:rPr>
              <a:t>Summary</a:t>
            </a:r>
            <a:endParaRPr lang="en-US" sz="3600" dirty="0"/>
          </a:p>
        </p:txBody>
      </p:sp>
      <p:sp>
        <p:nvSpPr>
          <p:cNvPr id="4" name="ZoneTexte 3">
            <a:extLst>
              <a:ext uri="{FF2B5EF4-FFF2-40B4-BE49-F238E27FC236}">
                <a16:creationId xmlns:a16="http://schemas.microsoft.com/office/drawing/2014/main" id="{8591DCD7-8293-1344-4FA1-E051FF5A4A7F}"/>
              </a:ext>
            </a:extLst>
          </p:cNvPr>
          <p:cNvSpPr txBox="1"/>
          <p:nvPr/>
        </p:nvSpPr>
        <p:spPr>
          <a:xfrm>
            <a:off x="1849821" y="-1271752"/>
            <a:ext cx="184731" cy="369332"/>
          </a:xfrm>
          <a:prstGeom prst="rect">
            <a:avLst/>
          </a:prstGeom>
          <a:noFill/>
        </p:spPr>
        <p:txBody>
          <a:bodyPr wrap="none" rtlCol="0">
            <a:spAutoFit/>
          </a:bodyPr>
          <a:lstStyle/>
          <a:p>
            <a:endParaRPr lang="fr-FR" dirty="0"/>
          </a:p>
        </p:txBody>
      </p:sp>
      <p:sp>
        <p:nvSpPr>
          <p:cNvPr id="5" name="Espace réservé du numéro de diapositive 4">
            <a:extLst>
              <a:ext uri="{FF2B5EF4-FFF2-40B4-BE49-F238E27FC236}">
                <a16:creationId xmlns:a16="http://schemas.microsoft.com/office/drawing/2014/main" id="{2F1AEFE6-6C53-E771-2895-CEF5384A16F9}"/>
              </a:ext>
            </a:extLst>
          </p:cNvPr>
          <p:cNvSpPr>
            <a:spLocks noGrp="1"/>
          </p:cNvSpPr>
          <p:nvPr>
            <p:ph type="sldNum" sz="quarter" idx="12"/>
          </p:nvPr>
        </p:nvSpPr>
        <p:spPr/>
        <p:txBody>
          <a:bodyPr/>
          <a:lstStyle/>
          <a:p>
            <a:fld id="{F06A5241-12CB-C64D-AE38-6540AC6C648E}" type="slidenum">
              <a:rPr lang="en-US" smtClean="0"/>
              <a:pPr/>
              <a:t>2</a:t>
            </a:fld>
            <a:endParaRPr lang="en-US" dirty="0"/>
          </a:p>
        </p:txBody>
      </p:sp>
      <p:sp>
        <p:nvSpPr>
          <p:cNvPr id="3" name="Content Placeholder 2">
            <a:extLst>
              <a:ext uri="{FF2B5EF4-FFF2-40B4-BE49-F238E27FC236}">
                <a16:creationId xmlns:a16="http://schemas.microsoft.com/office/drawing/2014/main" id="{2D0C8503-0597-E529-98E0-903AB40918D1}"/>
              </a:ext>
            </a:extLst>
          </p:cNvPr>
          <p:cNvSpPr>
            <a:spLocks noGrp="1"/>
          </p:cNvSpPr>
          <p:nvPr>
            <p:ph idx="1"/>
          </p:nvPr>
        </p:nvSpPr>
        <p:spPr>
          <a:xfrm>
            <a:off x="457200" y="1600200"/>
            <a:ext cx="8229600" cy="4589585"/>
          </a:xfrm>
        </p:spPr>
        <p:txBody>
          <a:bodyPr>
            <a:normAutofit/>
          </a:bodyPr>
          <a:lstStyle/>
          <a:p>
            <a:r>
              <a:rPr lang="en-US" sz="2400" dirty="0"/>
              <a:t>Forecasting</a:t>
            </a:r>
          </a:p>
          <a:p>
            <a:r>
              <a:rPr lang="en-US" sz="2400" dirty="0"/>
              <a:t>Data</a:t>
            </a:r>
          </a:p>
          <a:p>
            <a:r>
              <a:rPr lang="en-US" sz="2400" dirty="0"/>
              <a:t>Explanatory data analysis</a:t>
            </a:r>
          </a:p>
          <a:p>
            <a:r>
              <a:rPr lang="en-US" sz="2400" dirty="0"/>
              <a:t>Modeling</a:t>
            </a:r>
          </a:p>
          <a:p>
            <a:r>
              <a:rPr lang="en-US" sz="2400" dirty="0"/>
              <a:t>Prediction and comparison</a:t>
            </a:r>
          </a:p>
          <a:p>
            <a:r>
              <a:rPr lang="en-US" sz="2400" dirty="0"/>
              <a:t>Questions, references</a:t>
            </a:r>
          </a:p>
        </p:txBody>
      </p:sp>
    </p:spTree>
    <p:extLst>
      <p:ext uri="{BB962C8B-B14F-4D97-AF65-F5344CB8AC3E}">
        <p14:creationId xmlns:p14="http://schemas.microsoft.com/office/powerpoint/2010/main" val="302362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81661D-0622-3DCC-AE50-6B6642F3C9E7}"/>
              </a:ext>
            </a:extLst>
          </p:cNvPr>
          <p:cNvSpPr>
            <a:spLocks noGrp="1"/>
          </p:cNvSpPr>
          <p:nvPr>
            <p:ph type="title"/>
          </p:nvPr>
        </p:nvSpPr>
        <p:spPr/>
        <p:txBody>
          <a:bodyPr>
            <a:normAutofit fontScale="90000"/>
          </a:bodyPr>
          <a:lstStyle/>
          <a:p>
            <a:r>
              <a:rPr lang="en-GB" dirty="0">
                <a:latin typeface="Algerian" panose="04020705040A02060702" pitchFamily="82" charset="0"/>
              </a:rPr>
              <a:t>Results</a:t>
            </a:r>
            <a:endParaRPr lang="fr-CH" dirty="0"/>
          </a:p>
        </p:txBody>
      </p:sp>
      <p:pic>
        <p:nvPicPr>
          <p:cNvPr id="6" name="Espace réservé du contenu 5">
            <a:extLst>
              <a:ext uri="{FF2B5EF4-FFF2-40B4-BE49-F238E27FC236}">
                <a16:creationId xmlns:a16="http://schemas.microsoft.com/office/drawing/2014/main" id="{3B28CE2C-85DE-B27D-0866-2E1C25B926DA}"/>
              </a:ext>
            </a:extLst>
          </p:cNvPr>
          <p:cNvPicPr>
            <a:picLocks noGrp="1" noChangeAspect="1"/>
          </p:cNvPicPr>
          <p:nvPr>
            <p:ph idx="1"/>
          </p:nvPr>
        </p:nvPicPr>
        <p:blipFill>
          <a:blip r:embed="rId2"/>
          <a:srcRect/>
          <a:stretch/>
        </p:blipFill>
        <p:spPr>
          <a:xfrm>
            <a:off x="1204103" y="1424535"/>
            <a:ext cx="6735794" cy="4910416"/>
          </a:xfrm>
        </p:spPr>
      </p:pic>
      <p:sp>
        <p:nvSpPr>
          <p:cNvPr id="4" name="Espace réservé du numéro de diapositive 3">
            <a:extLst>
              <a:ext uri="{FF2B5EF4-FFF2-40B4-BE49-F238E27FC236}">
                <a16:creationId xmlns:a16="http://schemas.microsoft.com/office/drawing/2014/main" id="{C863AB69-61D1-BDD6-AE19-B6886A1429AD}"/>
              </a:ext>
            </a:extLst>
          </p:cNvPr>
          <p:cNvSpPr>
            <a:spLocks noGrp="1"/>
          </p:cNvSpPr>
          <p:nvPr>
            <p:ph type="sldNum" sz="quarter" idx="12"/>
          </p:nvPr>
        </p:nvSpPr>
        <p:spPr/>
        <p:txBody>
          <a:bodyPr/>
          <a:lstStyle/>
          <a:p>
            <a:fld id="{F06A5241-12CB-C64D-AE38-6540AC6C648E}" type="slidenum">
              <a:rPr lang="en-US" smtClean="0"/>
              <a:pPr/>
              <a:t>20</a:t>
            </a:fld>
            <a:endParaRPr lang="en-US" dirty="0"/>
          </a:p>
        </p:txBody>
      </p:sp>
      <p:pic>
        <p:nvPicPr>
          <p:cNvPr id="3" name="Espace réservé du contenu 5">
            <a:extLst>
              <a:ext uri="{FF2B5EF4-FFF2-40B4-BE49-F238E27FC236}">
                <a16:creationId xmlns:a16="http://schemas.microsoft.com/office/drawing/2014/main" id="{128A4D03-53CA-A71E-95A5-51133C6247AE}"/>
              </a:ext>
            </a:extLst>
          </p:cNvPr>
          <p:cNvPicPr>
            <a:picLocks noChangeAspect="1"/>
          </p:cNvPicPr>
          <p:nvPr/>
        </p:nvPicPr>
        <p:blipFill rotWithShape="1">
          <a:blip r:embed="rId3"/>
          <a:srcRect t="88673"/>
          <a:stretch/>
        </p:blipFill>
        <p:spPr>
          <a:xfrm>
            <a:off x="1204103" y="5943600"/>
            <a:ext cx="6735794" cy="576709"/>
          </a:xfrm>
          <a:prstGeom prst="rect">
            <a:avLst/>
          </a:prstGeom>
        </p:spPr>
      </p:pic>
    </p:spTree>
    <p:extLst>
      <p:ext uri="{BB962C8B-B14F-4D97-AF65-F5344CB8AC3E}">
        <p14:creationId xmlns:p14="http://schemas.microsoft.com/office/powerpoint/2010/main" val="1986015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81661D-0622-3DCC-AE50-6B6642F3C9E7}"/>
              </a:ext>
            </a:extLst>
          </p:cNvPr>
          <p:cNvSpPr>
            <a:spLocks noGrp="1"/>
          </p:cNvSpPr>
          <p:nvPr>
            <p:ph type="title"/>
          </p:nvPr>
        </p:nvSpPr>
        <p:spPr/>
        <p:txBody>
          <a:bodyPr>
            <a:normAutofit fontScale="90000"/>
          </a:bodyPr>
          <a:lstStyle/>
          <a:p>
            <a:r>
              <a:rPr lang="en-GB" dirty="0">
                <a:latin typeface="Algerian" panose="04020705040A02060702" pitchFamily="82" charset="0"/>
              </a:rPr>
              <a:t>Results</a:t>
            </a:r>
            <a:endParaRPr lang="fr-CH" dirty="0"/>
          </a:p>
        </p:txBody>
      </p:sp>
      <p:pic>
        <p:nvPicPr>
          <p:cNvPr id="6" name="Espace réservé du contenu 5">
            <a:extLst>
              <a:ext uri="{FF2B5EF4-FFF2-40B4-BE49-F238E27FC236}">
                <a16:creationId xmlns:a16="http://schemas.microsoft.com/office/drawing/2014/main" id="{3B28CE2C-85DE-B27D-0866-2E1C25B926DA}"/>
              </a:ext>
            </a:extLst>
          </p:cNvPr>
          <p:cNvPicPr>
            <a:picLocks noGrp="1" noChangeAspect="1"/>
          </p:cNvPicPr>
          <p:nvPr>
            <p:ph idx="1"/>
          </p:nvPr>
        </p:nvPicPr>
        <p:blipFill>
          <a:blip r:embed="rId2"/>
          <a:srcRect/>
          <a:stretch/>
        </p:blipFill>
        <p:spPr>
          <a:xfrm>
            <a:off x="1204103" y="1492421"/>
            <a:ext cx="6735794" cy="4774644"/>
          </a:xfrm>
        </p:spPr>
      </p:pic>
      <p:sp>
        <p:nvSpPr>
          <p:cNvPr id="4" name="Espace réservé du numéro de diapositive 3">
            <a:extLst>
              <a:ext uri="{FF2B5EF4-FFF2-40B4-BE49-F238E27FC236}">
                <a16:creationId xmlns:a16="http://schemas.microsoft.com/office/drawing/2014/main" id="{C863AB69-61D1-BDD6-AE19-B6886A1429AD}"/>
              </a:ext>
            </a:extLst>
          </p:cNvPr>
          <p:cNvSpPr>
            <a:spLocks noGrp="1"/>
          </p:cNvSpPr>
          <p:nvPr>
            <p:ph type="sldNum" sz="quarter" idx="12"/>
          </p:nvPr>
        </p:nvSpPr>
        <p:spPr/>
        <p:txBody>
          <a:bodyPr/>
          <a:lstStyle/>
          <a:p>
            <a:fld id="{F06A5241-12CB-C64D-AE38-6540AC6C648E}" type="slidenum">
              <a:rPr lang="en-US" smtClean="0"/>
              <a:pPr/>
              <a:t>21</a:t>
            </a:fld>
            <a:endParaRPr lang="en-US" dirty="0"/>
          </a:p>
        </p:txBody>
      </p:sp>
    </p:spTree>
    <p:extLst>
      <p:ext uri="{BB962C8B-B14F-4D97-AF65-F5344CB8AC3E}">
        <p14:creationId xmlns:p14="http://schemas.microsoft.com/office/powerpoint/2010/main" val="3178303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81661D-0622-3DCC-AE50-6B6642F3C9E7}"/>
              </a:ext>
            </a:extLst>
          </p:cNvPr>
          <p:cNvSpPr>
            <a:spLocks noGrp="1"/>
          </p:cNvSpPr>
          <p:nvPr>
            <p:ph type="title"/>
          </p:nvPr>
        </p:nvSpPr>
        <p:spPr/>
        <p:txBody>
          <a:bodyPr>
            <a:normAutofit fontScale="90000"/>
          </a:bodyPr>
          <a:lstStyle/>
          <a:p>
            <a:r>
              <a:rPr lang="en-GB" dirty="0">
                <a:latin typeface="Algerian" panose="04020705040A02060702" pitchFamily="82" charset="0"/>
              </a:rPr>
              <a:t>Results</a:t>
            </a:r>
            <a:endParaRPr lang="fr-CH" dirty="0"/>
          </a:p>
        </p:txBody>
      </p:sp>
      <p:pic>
        <p:nvPicPr>
          <p:cNvPr id="6" name="Espace réservé du contenu 5">
            <a:extLst>
              <a:ext uri="{FF2B5EF4-FFF2-40B4-BE49-F238E27FC236}">
                <a16:creationId xmlns:a16="http://schemas.microsoft.com/office/drawing/2014/main" id="{3B28CE2C-85DE-B27D-0866-2E1C25B926DA}"/>
              </a:ext>
            </a:extLst>
          </p:cNvPr>
          <p:cNvPicPr>
            <a:picLocks noGrp="1" noChangeAspect="1"/>
          </p:cNvPicPr>
          <p:nvPr>
            <p:ph idx="1"/>
          </p:nvPr>
        </p:nvPicPr>
        <p:blipFill>
          <a:blip r:embed="rId2"/>
          <a:srcRect/>
          <a:stretch/>
        </p:blipFill>
        <p:spPr>
          <a:xfrm>
            <a:off x="1204103" y="1424535"/>
            <a:ext cx="6735793" cy="4910416"/>
          </a:xfrm>
        </p:spPr>
      </p:pic>
      <p:sp>
        <p:nvSpPr>
          <p:cNvPr id="4" name="Espace réservé du numéro de diapositive 3">
            <a:extLst>
              <a:ext uri="{FF2B5EF4-FFF2-40B4-BE49-F238E27FC236}">
                <a16:creationId xmlns:a16="http://schemas.microsoft.com/office/drawing/2014/main" id="{C863AB69-61D1-BDD6-AE19-B6886A1429AD}"/>
              </a:ext>
            </a:extLst>
          </p:cNvPr>
          <p:cNvSpPr>
            <a:spLocks noGrp="1"/>
          </p:cNvSpPr>
          <p:nvPr>
            <p:ph type="sldNum" sz="quarter" idx="12"/>
          </p:nvPr>
        </p:nvSpPr>
        <p:spPr/>
        <p:txBody>
          <a:bodyPr/>
          <a:lstStyle/>
          <a:p>
            <a:fld id="{F06A5241-12CB-C64D-AE38-6540AC6C648E}" type="slidenum">
              <a:rPr lang="en-US" smtClean="0"/>
              <a:pPr/>
              <a:t>22</a:t>
            </a:fld>
            <a:endParaRPr lang="en-US" dirty="0"/>
          </a:p>
        </p:txBody>
      </p:sp>
      <p:pic>
        <p:nvPicPr>
          <p:cNvPr id="3" name="Espace réservé du contenu 5">
            <a:extLst>
              <a:ext uri="{FF2B5EF4-FFF2-40B4-BE49-F238E27FC236}">
                <a16:creationId xmlns:a16="http://schemas.microsoft.com/office/drawing/2014/main" id="{128A4D03-53CA-A71E-95A5-51133C6247AE}"/>
              </a:ext>
            </a:extLst>
          </p:cNvPr>
          <p:cNvPicPr>
            <a:picLocks noChangeAspect="1"/>
          </p:cNvPicPr>
          <p:nvPr/>
        </p:nvPicPr>
        <p:blipFill rotWithShape="1">
          <a:blip r:embed="rId3"/>
          <a:srcRect t="88673"/>
          <a:stretch/>
        </p:blipFill>
        <p:spPr>
          <a:xfrm>
            <a:off x="1204103" y="5943600"/>
            <a:ext cx="6735794" cy="576709"/>
          </a:xfrm>
          <a:prstGeom prst="rect">
            <a:avLst/>
          </a:prstGeom>
        </p:spPr>
      </p:pic>
    </p:spTree>
    <p:extLst>
      <p:ext uri="{BB962C8B-B14F-4D97-AF65-F5344CB8AC3E}">
        <p14:creationId xmlns:p14="http://schemas.microsoft.com/office/powerpoint/2010/main" val="1693481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81661D-0622-3DCC-AE50-6B6642F3C9E7}"/>
              </a:ext>
            </a:extLst>
          </p:cNvPr>
          <p:cNvSpPr>
            <a:spLocks noGrp="1"/>
          </p:cNvSpPr>
          <p:nvPr>
            <p:ph type="title"/>
          </p:nvPr>
        </p:nvSpPr>
        <p:spPr/>
        <p:txBody>
          <a:bodyPr>
            <a:normAutofit fontScale="90000"/>
          </a:bodyPr>
          <a:lstStyle/>
          <a:p>
            <a:r>
              <a:rPr lang="en-GB" dirty="0">
                <a:latin typeface="Algerian" panose="04020705040A02060702" pitchFamily="82" charset="0"/>
              </a:rPr>
              <a:t>Results</a:t>
            </a:r>
            <a:endParaRPr lang="fr-CH" dirty="0"/>
          </a:p>
        </p:txBody>
      </p:sp>
      <p:pic>
        <p:nvPicPr>
          <p:cNvPr id="6" name="Espace réservé du contenu 5">
            <a:extLst>
              <a:ext uri="{FF2B5EF4-FFF2-40B4-BE49-F238E27FC236}">
                <a16:creationId xmlns:a16="http://schemas.microsoft.com/office/drawing/2014/main" id="{3B28CE2C-85DE-B27D-0866-2E1C25B926DA}"/>
              </a:ext>
            </a:extLst>
          </p:cNvPr>
          <p:cNvPicPr>
            <a:picLocks noGrp="1" noChangeAspect="1"/>
          </p:cNvPicPr>
          <p:nvPr>
            <p:ph idx="1"/>
          </p:nvPr>
        </p:nvPicPr>
        <p:blipFill>
          <a:blip r:embed="rId2"/>
          <a:srcRect/>
          <a:stretch/>
        </p:blipFill>
        <p:spPr>
          <a:xfrm>
            <a:off x="1204103" y="1492421"/>
            <a:ext cx="6735794" cy="4774644"/>
          </a:xfrm>
        </p:spPr>
      </p:pic>
      <p:sp>
        <p:nvSpPr>
          <p:cNvPr id="4" name="Espace réservé du numéro de diapositive 3">
            <a:extLst>
              <a:ext uri="{FF2B5EF4-FFF2-40B4-BE49-F238E27FC236}">
                <a16:creationId xmlns:a16="http://schemas.microsoft.com/office/drawing/2014/main" id="{C863AB69-61D1-BDD6-AE19-B6886A1429AD}"/>
              </a:ext>
            </a:extLst>
          </p:cNvPr>
          <p:cNvSpPr>
            <a:spLocks noGrp="1"/>
          </p:cNvSpPr>
          <p:nvPr>
            <p:ph type="sldNum" sz="quarter" idx="12"/>
          </p:nvPr>
        </p:nvSpPr>
        <p:spPr/>
        <p:txBody>
          <a:bodyPr/>
          <a:lstStyle/>
          <a:p>
            <a:fld id="{F06A5241-12CB-C64D-AE38-6540AC6C648E}" type="slidenum">
              <a:rPr lang="en-US" smtClean="0"/>
              <a:pPr/>
              <a:t>23</a:t>
            </a:fld>
            <a:endParaRPr lang="en-US" dirty="0"/>
          </a:p>
        </p:txBody>
      </p:sp>
    </p:spTree>
    <p:extLst>
      <p:ext uri="{BB962C8B-B14F-4D97-AF65-F5344CB8AC3E}">
        <p14:creationId xmlns:p14="http://schemas.microsoft.com/office/powerpoint/2010/main" val="2854051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5CDE9E-79AD-77DD-9F5D-4D655FEFA369}"/>
              </a:ext>
            </a:extLst>
          </p:cNvPr>
          <p:cNvSpPr>
            <a:spLocks noGrp="1"/>
          </p:cNvSpPr>
          <p:nvPr>
            <p:ph type="title"/>
          </p:nvPr>
        </p:nvSpPr>
        <p:spPr/>
        <p:txBody>
          <a:bodyPr>
            <a:normAutofit fontScale="90000"/>
          </a:bodyPr>
          <a:lstStyle/>
          <a:p>
            <a:r>
              <a:rPr lang="en-US" sz="4400" dirty="0">
                <a:solidFill>
                  <a:schemeClr val="tx2">
                    <a:lumMod val="75000"/>
                  </a:schemeClr>
                </a:solidFill>
                <a:latin typeface="Algerian" panose="04020705040A02060702" pitchFamily="82" charset="0"/>
              </a:rPr>
              <a:t>PREDICTION BOT</a:t>
            </a:r>
            <a:endParaRPr lang="fr-CH" dirty="0"/>
          </a:p>
        </p:txBody>
      </p:sp>
      <p:pic>
        <p:nvPicPr>
          <p:cNvPr id="6" name="Espace réservé du contenu 5">
            <a:extLst>
              <a:ext uri="{FF2B5EF4-FFF2-40B4-BE49-F238E27FC236}">
                <a16:creationId xmlns:a16="http://schemas.microsoft.com/office/drawing/2014/main" id="{3066B118-5E3F-3F4D-4A36-62E6F281ED8D}"/>
              </a:ext>
            </a:extLst>
          </p:cNvPr>
          <p:cNvPicPr>
            <a:picLocks noGrp="1" noChangeAspect="1"/>
          </p:cNvPicPr>
          <p:nvPr>
            <p:ph idx="1"/>
          </p:nvPr>
        </p:nvPicPr>
        <p:blipFill>
          <a:blip r:embed="rId2"/>
          <a:stretch>
            <a:fillRect/>
          </a:stretch>
        </p:blipFill>
        <p:spPr>
          <a:xfrm>
            <a:off x="1264986" y="1600200"/>
            <a:ext cx="6614028" cy="4135438"/>
          </a:xfrm>
        </p:spPr>
      </p:pic>
      <p:sp>
        <p:nvSpPr>
          <p:cNvPr id="4" name="Espace réservé du numéro de diapositive 3">
            <a:extLst>
              <a:ext uri="{FF2B5EF4-FFF2-40B4-BE49-F238E27FC236}">
                <a16:creationId xmlns:a16="http://schemas.microsoft.com/office/drawing/2014/main" id="{8F785E4D-E389-AD54-8393-6AABA4D4D3DF}"/>
              </a:ext>
            </a:extLst>
          </p:cNvPr>
          <p:cNvSpPr>
            <a:spLocks noGrp="1"/>
          </p:cNvSpPr>
          <p:nvPr>
            <p:ph type="sldNum" sz="quarter" idx="12"/>
          </p:nvPr>
        </p:nvSpPr>
        <p:spPr/>
        <p:txBody>
          <a:bodyPr/>
          <a:lstStyle/>
          <a:p>
            <a:fld id="{F06A5241-12CB-C64D-AE38-6540AC6C648E}" type="slidenum">
              <a:rPr lang="en-US" smtClean="0"/>
              <a:pPr/>
              <a:t>24</a:t>
            </a:fld>
            <a:endParaRPr lang="en-US" dirty="0"/>
          </a:p>
        </p:txBody>
      </p:sp>
    </p:spTree>
    <p:extLst>
      <p:ext uri="{BB962C8B-B14F-4D97-AF65-F5344CB8AC3E}">
        <p14:creationId xmlns:p14="http://schemas.microsoft.com/office/powerpoint/2010/main" val="136527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lumMod val="75000"/>
                  </a:schemeClr>
                </a:solidFill>
                <a:latin typeface="Algerian" panose="04020705040A02060702" pitchFamily="82" charset="0"/>
              </a:rPr>
              <a:t>Prediction &amp; Comparison</a:t>
            </a:r>
            <a:endParaRPr lang="en-US" sz="3600" dirty="0"/>
          </a:p>
        </p:txBody>
      </p:sp>
      <p:sp>
        <p:nvSpPr>
          <p:cNvPr id="3" name="Content Placeholder 2"/>
          <p:cNvSpPr>
            <a:spLocks noGrp="1"/>
          </p:cNvSpPr>
          <p:nvPr>
            <p:ph sz="half" idx="1"/>
          </p:nvPr>
        </p:nvSpPr>
        <p:spPr>
          <a:xfrm>
            <a:off x="1127760" y="2001577"/>
            <a:ext cx="3291840" cy="4167717"/>
          </a:xfrm>
        </p:spPr>
        <p:txBody>
          <a:bodyPr>
            <a:normAutofit/>
          </a:bodyPr>
          <a:lstStyle/>
          <a:p>
            <a:pPr marL="0" indent="0">
              <a:buNone/>
            </a:pPr>
            <a:r>
              <a:rPr lang="en-US" dirty="0"/>
              <a:t>ARIMA:</a:t>
            </a:r>
          </a:p>
          <a:p>
            <a:pPr marL="0" indent="0">
              <a:buNone/>
            </a:pPr>
            <a:r>
              <a:rPr lang="en-US" dirty="0"/>
              <a:t>	MSE: 0.452</a:t>
            </a:r>
          </a:p>
          <a:p>
            <a:pPr marL="0" indent="0">
              <a:buNone/>
            </a:pPr>
            <a:r>
              <a:rPr lang="en-US" dirty="0"/>
              <a:t>	MAE: 0.455</a:t>
            </a:r>
          </a:p>
        </p:txBody>
      </p:sp>
      <p:sp>
        <p:nvSpPr>
          <p:cNvPr id="5" name="Espace réservé du contenu 4">
            <a:extLst>
              <a:ext uri="{FF2B5EF4-FFF2-40B4-BE49-F238E27FC236}">
                <a16:creationId xmlns:a16="http://schemas.microsoft.com/office/drawing/2014/main" id="{4F3ADDB8-B566-3DD3-1F33-067755911C54}"/>
              </a:ext>
            </a:extLst>
          </p:cNvPr>
          <p:cNvSpPr>
            <a:spLocks noGrp="1"/>
          </p:cNvSpPr>
          <p:nvPr>
            <p:ph sz="half" idx="2"/>
          </p:nvPr>
        </p:nvSpPr>
        <p:spPr>
          <a:xfrm>
            <a:off x="4724402" y="2006714"/>
            <a:ext cx="3291838" cy="4167717"/>
          </a:xfrm>
        </p:spPr>
        <p:txBody>
          <a:bodyPr/>
          <a:lstStyle/>
          <a:p>
            <a:pPr marL="0" indent="0">
              <a:buNone/>
            </a:pPr>
            <a:r>
              <a:rPr lang="en-US" sz="2800" dirty="0"/>
              <a:t>LSTM: </a:t>
            </a:r>
          </a:p>
          <a:p>
            <a:pPr marL="0" indent="0">
              <a:buNone/>
            </a:pPr>
            <a:r>
              <a:rPr lang="en-US" sz="2800" dirty="0"/>
              <a:t>	MSE: 0.668</a:t>
            </a:r>
          </a:p>
          <a:p>
            <a:pPr marL="0" indent="0">
              <a:buNone/>
            </a:pPr>
            <a:r>
              <a:rPr lang="en-US" sz="2800" dirty="0"/>
              <a:t>	MAE: 0.606</a:t>
            </a:r>
          </a:p>
          <a:p>
            <a:endParaRPr lang="fr-CH" dirty="0"/>
          </a:p>
        </p:txBody>
      </p:sp>
      <p:sp>
        <p:nvSpPr>
          <p:cNvPr id="4" name="Espace réservé du numéro de diapositive 3">
            <a:extLst>
              <a:ext uri="{FF2B5EF4-FFF2-40B4-BE49-F238E27FC236}">
                <a16:creationId xmlns:a16="http://schemas.microsoft.com/office/drawing/2014/main" id="{C8AB7CA8-E15D-D284-F475-11EFD4B7F075}"/>
              </a:ext>
            </a:extLst>
          </p:cNvPr>
          <p:cNvSpPr>
            <a:spLocks noGrp="1"/>
          </p:cNvSpPr>
          <p:nvPr>
            <p:ph type="sldNum" sz="quarter" idx="12"/>
          </p:nvPr>
        </p:nvSpPr>
        <p:spPr/>
        <p:txBody>
          <a:bodyPr/>
          <a:lstStyle/>
          <a:p>
            <a:fld id="{F06A5241-12CB-C64D-AE38-6540AC6C648E}" type="slidenum">
              <a:rPr lang="en-US" smtClean="0"/>
              <a:pPr/>
              <a:t>25</a:t>
            </a:fld>
            <a:endParaRPr lang="en-US"/>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644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A66FFC-963F-FA84-64B1-7983B5277E33}"/>
              </a:ext>
            </a:extLst>
          </p:cNvPr>
          <p:cNvSpPr>
            <a:spLocks noGrp="1"/>
          </p:cNvSpPr>
          <p:nvPr>
            <p:ph type="title"/>
          </p:nvPr>
        </p:nvSpPr>
        <p:spPr/>
        <p:txBody>
          <a:bodyPr>
            <a:normAutofit fontScale="90000"/>
          </a:bodyPr>
          <a:lstStyle/>
          <a:p>
            <a:r>
              <a:rPr lang="en-US" sz="4400" dirty="0">
                <a:solidFill>
                  <a:schemeClr val="tx2">
                    <a:lumMod val="75000"/>
                  </a:schemeClr>
                </a:solidFill>
                <a:latin typeface="Algerian" panose="04020705040A02060702" pitchFamily="82" charset="0"/>
              </a:rPr>
              <a:t>Conclusion</a:t>
            </a:r>
            <a:endParaRPr lang="fr-CH" dirty="0"/>
          </a:p>
        </p:txBody>
      </p:sp>
      <p:sp>
        <p:nvSpPr>
          <p:cNvPr id="3" name="Espace réservé du contenu 2">
            <a:extLst>
              <a:ext uri="{FF2B5EF4-FFF2-40B4-BE49-F238E27FC236}">
                <a16:creationId xmlns:a16="http://schemas.microsoft.com/office/drawing/2014/main" id="{6D92C471-0298-4856-57F7-DDE01850F7FA}"/>
              </a:ext>
            </a:extLst>
          </p:cNvPr>
          <p:cNvSpPr>
            <a:spLocks noGrp="1"/>
          </p:cNvSpPr>
          <p:nvPr>
            <p:ph idx="1"/>
          </p:nvPr>
        </p:nvSpPr>
        <p:spPr>
          <a:xfrm>
            <a:off x="784860" y="1927860"/>
            <a:ext cx="7901940" cy="3808307"/>
          </a:xfrm>
        </p:spPr>
        <p:txBody>
          <a:bodyPr>
            <a:normAutofit/>
          </a:bodyPr>
          <a:lstStyle/>
          <a:p>
            <a:r>
              <a:rPr lang="en-GB" sz="2400" dirty="0"/>
              <a:t>Both</a:t>
            </a:r>
            <a:r>
              <a:rPr lang="fr-CH" sz="2400" dirty="0"/>
              <a:t> </a:t>
            </a:r>
            <a:r>
              <a:rPr lang="en-US" sz="2400" dirty="0"/>
              <a:t>models grant a (small) benefit</a:t>
            </a:r>
          </a:p>
          <a:p>
            <a:r>
              <a:rPr lang="en-US" sz="2400" dirty="0"/>
              <a:t>More complexity needed to increase profits</a:t>
            </a:r>
            <a:endParaRPr lang="fr-CH" sz="2400" dirty="0"/>
          </a:p>
          <a:p>
            <a:pPr lvl="1"/>
            <a:r>
              <a:rPr lang="en-GB" sz="2000" dirty="0"/>
              <a:t>Adding</a:t>
            </a:r>
            <a:r>
              <a:rPr lang="fr-CH" sz="2000" dirty="0"/>
              <a:t> more </a:t>
            </a:r>
            <a:r>
              <a:rPr lang="fr-CH" sz="2000" dirty="0" err="1"/>
              <a:t>features</a:t>
            </a:r>
            <a:r>
              <a:rPr lang="fr-CH" sz="2000" dirty="0"/>
              <a:t> (</a:t>
            </a:r>
            <a:r>
              <a:rPr lang="fr-CH" sz="2000" dirty="0" err="1"/>
              <a:t>multivariate</a:t>
            </a:r>
            <a:r>
              <a:rPr lang="fr-CH" sz="2000" dirty="0"/>
              <a:t> </a:t>
            </a:r>
            <a:r>
              <a:rPr lang="fr-CH" sz="2000" dirty="0" err="1"/>
              <a:t>forecasting</a:t>
            </a:r>
            <a:r>
              <a:rPr lang="fr-CH" sz="2000" dirty="0"/>
              <a:t>)</a:t>
            </a:r>
          </a:p>
          <a:p>
            <a:pPr lvl="1"/>
            <a:r>
              <a:rPr lang="en-GB" sz="2000" dirty="0"/>
              <a:t>Combining</a:t>
            </a:r>
            <a:r>
              <a:rPr lang="fr-CH" sz="2000" dirty="0"/>
              <a:t> </a:t>
            </a:r>
            <a:r>
              <a:rPr lang="fr-CH" sz="2000" dirty="0" err="1"/>
              <a:t>models</a:t>
            </a:r>
            <a:r>
              <a:rPr lang="fr-CH" sz="2000" dirty="0"/>
              <a:t> for more </a:t>
            </a:r>
            <a:r>
              <a:rPr lang="fr-CH" sz="2000" dirty="0" err="1"/>
              <a:t>precision</a:t>
            </a:r>
            <a:endParaRPr lang="fr-CH" sz="2000" dirty="0"/>
          </a:p>
          <a:p>
            <a:pPr lvl="1"/>
            <a:endParaRPr lang="fr-CH" sz="2000" dirty="0"/>
          </a:p>
          <a:p>
            <a:endParaRPr lang="fr-CH" sz="2400" dirty="0"/>
          </a:p>
        </p:txBody>
      </p:sp>
      <p:sp>
        <p:nvSpPr>
          <p:cNvPr id="4" name="Espace réservé du numéro de diapositive 3">
            <a:extLst>
              <a:ext uri="{FF2B5EF4-FFF2-40B4-BE49-F238E27FC236}">
                <a16:creationId xmlns:a16="http://schemas.microsoft.com/office/drawing/2014/main" id="{76CEFB1D-BA64-BA09-4576-7FEACC50E35F}"/>
              </a:ext>
            </a:extLst>
          </p:cNvPr>
          <p:cNvSpPr>
            <a:spLocks noGrp="1"/>
          </p:cNvSpPr>
          <p:nvPr>
            <p:ph type="sldNum" sz="quarter" idx="12"/>
          </p:nvPr>
        </p:nvSpPr>
        <p:spPr/>
        <p:txBody>
          <a:bodyPr/>
          <a:lstStyle/>
          <a:p>
            <a:fld id="{F06A5241-12CB-C64D-AE38-6540AC6C648E}" type="slidenum">
              <a:rPr lang="en-US" smtClean="0"/>
              <a:pPr/>
              <a:t>26</a:t>
            </a:fld>
            <a:endParaRPr lang="en-US" dirty="0"/>
          </a:p>
        </p:txBody>
      </p:sp>
      <p:sp>
        <p:nvSpPr>
          <p:cNvPr id="5" name="Rectangle 1">
            <a:extLst>
              <a:ext uri="{FF2B5EF4-FFF2-40B4-BE49-F238E27FC236}">
                <a16:creationId xmlns:a16="http://schemas.microsoft.com/office/drawing/2014/main" id="{DEA7C138-38CD-7469-7838-1AF7B7D48A02}"/>
              </a:ext>
            </a:extLst>
          </p:cNvPr>
          <p:cNvSpPr>
            <a:spLocks noChangeArrowheads="1"/>
          </p:cNvSpPr>
          <p:nvPr/>
        </p:nvSpPr>
        <p:spPr bwMode="auto">
          <a:xfrm>
            <a:off x="0" y="0"/>
            <a:ext cx="9144000" cy="0"/>
          </a:xfrm>
          <a:prstGeom prst="rect">
            <a:avLst/>
          </a:prstGeom>
          <a:solidFill>
            <a:srgbClr val="30343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959D9EC7-B997-6480-1767-35E75ED8966D}"/>
              </a:ext>
            </a:extLst>
          </p:cNvPr>
          <p:cNvSpPr>
            <a:spLocks noChangeArrowheads="1"/>
          </p:cNvSpPr>
          <p:nvPr/>
        </p:nvSpPr>
        <p:spPr bwMode="auto">
          <a:xfrm>
            <a:off x="152400" y="152400"/>
            <a:ext cx="9144000" cy="0"/>
          </a:xfrm>
          <a:prstGeom prst="rect">
            <a:avLst/>
          </a:prstGeom>
          <a:solidFill>
            <a:srgbClr val="30343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9DB69C84-AE88-CA7B-B09F-282730BD30FA}"/>
              </a:ext>
            </a:extLst>
          </p:cNvPr>
          <p:cNvSpPr>
            <a:spLocks noChangeArrowheads="1"/>
          </p:cNvSpPr>
          <p:nvPr/>
        </p:nvSpPr>
        <p:spPr bwMode="auto">
          <a:xfrm>
            <a:off x="304800" y="304800"/>
            <a:ext cx="9144000" cy="0"/>
          </a:xfrm>
          <a:prstGeom prst="rect">
            <a:avLst/>
          </a:prstGeom>
          <a:solidFill>
            <a:srgbClr val="30343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F2B2B4CB-A9C7-C9E2-8088-D6CBFD7DBEF8}"/>
              </a:ext>
            </a:extLst>
          </p:cNvPr>
          <p:cNvSpPr>
            <a:spLocks noChangeArrowheads="1"/>
          </p:cNvSpPr>
          <p:nvPr/>
        </p:nvSpPr>
        <p:spPr bwMode="auto">
          <a:xfrm>
            <a:off x="457200" y="457200"/>
            <a:ext cx="9144000" cy="0"/>
          </a:xfrm>
          <a:prstGeom prst="rect">
            <a:avLst/>
          </a:prstGeom>
          <a:solidFill>
            <a:srgbClr val="30343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91227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EEEC7A-B347-B743-9069-92194BB2D921}"/>
              </a:ext>
            </a:extLst>
          </p:cNvPr>
          <p:cNvSpPr>
            <a:spLocks noGrp="1"/>
          </p:cNvSpPr>
          <p:nvPr>
            <p:ph idx="1"/>
          </p:nvPr>
        </p:nvSpPr>
        <p:spPr>
          <a:xfrm>
            <a:off x="457200" y="197069"/>
            <a:ext cx="8229600" cy="6279931"/>
          </a:xfrm>
        </p:spPr>
        <p:txBody>
          <a:bodyPr>
            <a:normAutofit/>
          </a:bodyPr>
          <a:lstStyle/>
          <a:p>
            <a:pPr marL="0" indent="0" algn="ctr">
              <a:buNone/>
            </a:pPr>
            <a:endParaRPr lang="en-US" sz="1400" dirty="0"/>
          </a:p>
          <a:p>
            <a:pPr marL="0" indent="0" algn="ctr">
              <a:buNone/>
            </a:pPr>
            <a:endParaRPr lang="en-US" sz="1400" dirty="0"/>
          </a:p>
          <a:p>
            <a:pPr marL="0" indent="0" algn="ctr">
              <a:buNone/>
            </a:pPr>
            <a:r>
              <a:rPr lang="en-US" sz="4000" dirty="0">
                <a:solidFill>
                  <a:schemeClr val="tx2">
                    <a:lumMod val="75000"/>
                  </a:schemeClr>
                </a:solidFill>
                <a:latin typeface="Algerian" panose="04020705040A02060702" pitchFamily="82" charset="0"/>
              </a:rPr>
              <a:t>Questions ?</a:t>
            </a:r>
            <a:endParaRPr lang="en-US" sz="4000" dirty="0"/>
          </a:p>
          <a:p>
            <a:pPr marL="0" indent="0">
              <a:buNone/>
            </a:pPr>
            <a:endParaRPr lang="en-US" sz="2000" dirty="0"/>
          </a:p>
          <a:p>
            <a:pPr marL="0" indent="0">
              <a:buNone/>
            </a:pPr>
            <a:r>
              <a:rPr lang="en-US" sz="2000" dirty="0"/>
              <a:t>Links:</a:t>
            </a:r>
          </a:p>
          <a:p>
            <a:pPr marL="0" indent="0">
              <a:buNone/>
            </a:pPr>
            <a:endParaRPr lang="en-US" sz="1800" dirty="0"/>
          </a:p>
          <a:p>
            <a:pPr marL="0" indent="0">
              <a:buNone/>
            </a:pPr>
            <a:r>
              <a:rPr lang="en-US" sz="2000" dirty="0"/>
              <a:t>Data: </a:t>
            </a:r>
            <a:r>
              <a:rPr lang="en-US" sz="2000" i="1" dirty="0">
                <a:solidFill>
                  <a:srgbClr val="0070C0"/>
                </a:solidFill>
              </a:rPr>
              <a:t>https://</a:t>
            </a:r>
            <a:r>
              <a:rPr lang="en-US" sz="2000" i="1" dirty="0" err="1">
                <a:solidFill>
                  <a:srgbClr val="0070C0"/>
                </a:solidFill>
              </a:rPr>
              <a:t>finance.yahoo.com</a:t>
            </a:r>
            <a:r>
              <a:rPr lang="en-US" sz="2000" i="1" dirty="0">
                <a:solidFill>
                  <a:srgbClr val="0070C0"/>
                </a:solidFill>
              </a:rPr>
              <a:t>/quote/</a:t>
            </a:r>
            <a:r>
              <a:rPr lang="en-US" sz="2000" i="1" dirty="0" err="1">
                <a:solidFill>
                  <a:srgbClr val="0070C0"/>
                </a:solidFill>
              </a:rPr>
              <a:t>AAPL?p</a:t>
            </a:r>
            <a:r>
              <a:rPr lang="en-US" sz="2000" i="1" dirty="0">
                <a:solidFill>
                  <a:srgbClr val="0070C0"/>
                </a:solidFill>
              </a:rPr>
              <a:t>=AAPL&amp;.</a:t>
            </a:r>
            <a:r>
              <a:rPr lang="en-US" sz="2000" i="1" dirty="0" err="1">
                <a:solidFill>
                  <a:srgbClr val="0070C0"/>
                </a:solidFill>
              </a:rPr>
              <a:t>tsrc</a:t>
            </a:r>
            <a:r>
              <a:rPr lang="en-US" sz="2000" i="1" dirty="0">
                <a:solidFill>
                  <a:srgbClr val="0070C0"/>
                </a:solidFill>
              </a:rPr>
              <a:t>=fin-</a:t>
            </a:r>
            <a:r>
              <a:rPr lang="en-US" sz="2000" i="1" dirty="0" err="1">
                <a:solidFill>
                  <a:srgbClr val="0070C0"/>
                </a:solidFill>
              </a:rPr>
              <a:t>srch</a:t>
            </a:r>
            <a:endParaRPr lang="en-US" sz="2000" i="1" dirty="0">
              <a:solidFill>
                <a:srgbClr val="0070C0"/>
              </a:solidFill>
            </a:endParaRPr>
          </a:p>
          <a:p>
            <a:pPr marL="0" indent="0">
              <a:buNone/>
            </a:pPr>
            <a:endParaRPr lang="en-US" sz="1200" dirty="0"/>
          </a:p>
          <a:p>
            <a:pPr marL="0" indent="0">
              <a:buNone/>
            </a:pPr>
            <a:r>
              <a:rPr lang="en-US" sz="2000" dirty="0"/>
              <a:t>Trading BOT: </a:t>
            </a:r>
            <a:r>
              <a:rPr lang="en-US" sz="2000" i="1" dirty="0">
                <a:solidFill>
                  <a:srgbClr val="0070C0"/>
                </a:solidFill>
              </a:rPr>
              <a:t>https://</a:t>
            </a:r>
            <a:r>
              <a:rPr lang="en-US" sz="2000" i="1" dirty="0" err="1">
                <a:solidFill>
                  <a:srgbClr val="0070C0"/>
                </a:solidFill>
              </a:rPr>
              <a:t>github.com</a:t>
            </a:r>
            <a:r>
              <a:rPr lang="en-US" sz="2000" i="1" dirty="0">
                <a:solidFill>
                  <a:srgbClr val="0070C0"/>
                </a:solidFill>
              </a:rPr>
              <a:t>/</a:t>
            </a:r>
            <a:r>
              <a:rPr lang="en-US" sz="2000" i="1" dirty="0" err="1">
                <a:solidFill>
                  <a:srgbClr val="0070C0"/>
                </a:solidFill>
              </a:rPr>
              <a:t>ritvikmath</a:t>
            </a:r>
            <a:r>
              <a:rPr lang="en-US" sz="2000" i="1" dirty="0">
                <a:solidFill>
                  <a:srgbClr val="0070C0"/>
                </a:solidFill>
              </a:rPr>
              <a:t>/</a:t>
            </a:r>
            <a:r>
              <a:rPr lang="en-US" sz="2000" i="1" dirty="0" err="1">
                <a:solidFill>
                  <a:srgbClr val="0070C0"/>
                </a:solidFill>
              </a:rPr>
              <a:t>YouTubeVideoCode</a:t>
            </a:r>
            <a:r>
              <a:rPr lang="en-US" sz="2000" i="1" dirty="0">
                <a:solidFill>
                  <a:srgbClr val="0070C0"/>
                </a:solidFill>
              </a:rPr>
              <a:t>/blob/main/ARMA%20Stock%20Forecasting.ipynb</a:t>
            </a:r>
          </a:p>
          <a:p>
            <a:pPr marL="0" indent="0">
              <a:buNone/>
            </a:pPr>
            <a:endParaRPr lang="en-US" sz="1200" dirty="0"/>
          </a:p>
          <a:p>
            <a:pPr marL="0" indent="0">
              <a:buNone/>
            </a:pPr>
            <a:r>
              <a:rPr lang="en-US" sz="2000" dirty="0"/>
              <a:t>Financial forecasting with ARIMA: </a:t>
            </a:r>
            <a:r>
              <a:rPr lang="en-US" sz="2000" i="1" dirty="0">
                <a:solidFill>
                  <a:srgbClr val="0070C0"/>
                </a:solidFill>
                <a:hlinkClick r:id="rId2"/>
              </a:rPr>
              <a:t>https://medium.com/auquan/time-series-analysis-for-finance-arima-models-acb5e39999df</a:t>
            </a:r>
            <a:endParaRPr lang="en-US" sz="2000" i="1" dirty="0">
              <a:solidFill>
                <a:srgbClr val="0070C0"/>
              </a:solidFill>
            </a:endParaRPr>
          </a:p>
          <a:p>
            <a:pPr marL="0" indent="0">
              <a:buNone/>
            </a:pPr>
            <a:endParaRPr lang="en-US" sz="2000" i="1" dirty="0">
              <a:solidFill>
                <a:srgbClr val="0070C0"/>
              </a:solidFill>
            </a:endParaRPr>
          </a:p>
          <a:p>
            <a:pPr marL="0" indent="0">
              <a:buNone/>
            </a:pPr>
            <a:r>
              <a:rPr lang="en-US" sz="2000" dirty="0">
                <a:solidFill>
                  <a:schemeClr val="accent6"/>
                </a:solidFill>
              </a:rPr>
              <a:t>Time series prediction with LSTM in </a:t>
            </a:r>
            <a:r>
              <a:rPr lang="en-US" sz="2000" dirty="0" err="1">
                <a:solidFill>
                  <a:schemeClr val="accent6"/>
                </a:solidFill>
              </a:rPr>
              <a:t>Tensorflow</a:t>
            </a:r>
            <a:r>
              <a:rPr lang="en-US" sz="2000" dirty="0">
                <a:solidFill>
                  <a:schemeClr val="accent6"/>
                </a:solidFill>
              </a:rPr>
              <a:t>: </a:t>
            </a:r>
            <a:r>
              <a:rPr lang="en-US" sz="2000" dirty="0">
                <a:solidFill>
                  <a:schemeClr val="accent6"/>
                </a:solidFill>
                <a:hlinkClick r:id="rId3"/>
              </a:rPr>
              <a:t>https://towardsdatascience.com/time-series-prediction-with-lstm-in-tensorflow-42104db39340</a:t>
            </a:r>
            <a:endParaRPr lang="en-US" sz="2000" dirty="0">
              <a:solidFill>
                <a:schemeClr val="accent6"/>
              </a:solidFill>
            </a:endParaRPr>
          </a:p>
          <a:p>
            <a:pPr marL="0" indent="0">
              <a:buNone/>
            </a:pPr>
            <a:endParaRPr lang="en-US" sz="2000" dirty="0">
              <a:solidFill>
                <a:schemeClr val="accent6"/>
              </a:solidFill>
            </a:endParaRPr>
          </a:p>
        </p:txBody>
      </p:sp>
      <p:sp>
        <p:nvSpPr>
          <p:cNvPr id="2" name="Espace réservé du numéro de diapositive 1">
            <a:extLst>
              <a:ext uri="{FF2B5EF4-FFF2-40B4-BE49-F238E27FC236}">
                <a16:creationId xmlns:a16="http://schemas.microsoft.com/office/drawing/2014/main" id="{9A8A4A46-EC77-52DE-2EAB-019ADDB5AD13}"/>
              </a:ext>
            </a:extLst>
          </p:cNvPr>
          <p:cNvSpPr>
            <a:spLocks noGrp="1"/>
          </p:cNvSpPr>
          <p:nvPr>
            <p:ph type="sldNum" sz="quarter" idx="12"/>
          </p:nvPr>
        </p:nvSpPr>
        <p:spPr/>
        <p:txBody>
          <a:bodyPr/>
          <a:lstStyle/>
          <a:p>
            <a:fld id="{F06A5241-12CB-C64D-AE38-6540AC6C648E}" type="slidenum">
              <a:rPr lang="en-US" smtClean="0"/>
              <a:pPr/>
              <a:t>27</a:t>
            </a:fld>
            <a:endParaRPr lang="en-US"/>
          </a:p>
        </p:txBody>
      </p:sp>
    </p:spTree>
    <p:extLst>
      <p:ext uri="{BB962C8B-B14F-4D97-AF65-F5344CB8AC3E}">
        <p14:creationId xmlns:p14="http://schemas.microsoft.com/office/powerpoint/2010/main" val="376590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lumMod val="75000"/>
                  </a:schemeClr>
                </a:solidFill>
                <a:latin typeface="Algerian" panose="04020705040A02060702" pitchFamily="82" charset="0"/>
              </a:rPr>
              <a:t>forecasting</a:t>
            </a:r>
            <a:endParaRPr lang="en-US" sz="3600" dirty="0"/>
          </a:p>
        </p:txBody>
      </p:sp>
      <p:sp>
        <p:nvSpPr>
          <p:cNvPr id="4" name="ZoneTexte 3">
            <a:extLst>
              <a:ext uri="{FF2B5EF4-FFF2-40B4-BE49-F238E27FC236}">
                <a16:creationId xmlns:a16="http://schemas.microsoft.com/office/drawing/2014/main" id="{8591DCD7-8293-1344-4FA1-E051FF5A4A7F}"/>
              </a:ext>
            </a:extLst>
          </p:cNvPr>
          <p:cNvSpPr txBox="1"/>
          <p:nvPr/>
        </p:nvSpPr>
        <p:spPr>
          <a:xfrm>
            <a:off x="1849821" y="-1271752"/>
            <a:ext cx="184731" cy="369332"/>
          </a:xfrm>
          <a:prstGeom prst="rect">
            <a:avLst/>
          </a:prstGeom>
          <a:noFill/>
        </p:spPr>
        <p:txBody>
          <a:bodyPr wrap="none" rtlCol="0">
            <a:spAutoFit/>
          </a:bodyPr>
          <a:lstStyle/>
          <a:p>
            <a:endParaRPr lang="fr-FR" dirty="0"/>
          </a:p>
        </p:txBody>
      </p:sp>
      <p:sp>
        <p:nvSpPr>
          <p:cNvPr id="5" name="Espace réservé du numéro de diapositive 4">
            <a:extLst>
              <a:ext uri="{FF2B5EF4-FFF2-40B4-BE49-F238E27FC236}">
                <a16:creationId xmlns:a16="http://schemas.microsoft.com/office/drawing/2014/main" id="{2F1AEFE6-6C53-E771-2895-CEF5384A16F9}"/>
              </a:ext>
            </a:extLst>
          </p:cNvPr>
          <p:cNvSpPr>
            <a:spLocks noGrp="1"/>
          </p:cNvSpPr>
          <p:nvPr>
            <p:ph type="sldNum" sz="quarter" idx="12"/>
          </p:nvPr>
        </p:nvSpPr>
        <p:spPr/>
        <p:txBody>
          <a:bodyPr/>
          <a:lstStyle/>
          <a:p>
            <a:fld id="{F06A5241-12CB-C64D-AE38-6540AC6C648E}" type="slidenum">
              <a:rPr lang="en-US" smtClean="0"/>
              <a:pPr/>
              <a:t>3</a:t>
            </a:fld>
            <a:endParaRPr lang="en-US" dirty="0"/>
          </a:p>
        </p:txBody>
      </p:sp>
      <p:pic>
        <p:nvPicPr>
          <p:cNvPr id="3078" name="Picture 6" descr="Skforecast: time series forecasting with python and scikit learn">
            <a:extLst>
              <a:ext uri="{FF2B5EF4-FFF2-40B4-BE49-F238E27FC236}">
                <a16:creationId xmlns:a16="http://schemas.microsoft.com/office/drawing/2014/main" id="{BB9DF87C-7FD4-6EE8-EA68-7450A9D4B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633" y="1610296"/>
            <a:ext cx="8184167" cy="36374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lumMod val="75000"/>
                  </a:schemeClr>
                </a:solidFill>
                <a:latin typeface="Algerian" panose="04020705040A02060702" pitchFamily="82" charset="0"/>
              </a:rPr>
              <a:t>Data</a:t>
            </a:r>
            <a:endParaRPr lang="en-US" sz="3600" dirty="0"/>
          </a:p>
        </p:txBody>
      </p:sp>
      <p:sp>
        <p:nvSpPr>
          <p:cNvPr id="5" name="Content Placeholder 4"/>
          <p:cNvSpPr>
            <a:spLocks noGrp="1"/>
          </p:cNvSpPr>
          <p:nvPr>
            <p:ph idx="1"/>
          </p:nvPr>
        </p:nvSpPr>
        <p:spPr>
          <a:xfrm>
            <a:off x="457200" y="1705300"/>
            <a:ext cx="8229600" cy="4135967"/>
          </a:xfrm>
        </p:spPr>
        <p:txBody>
          <a:bodyPr>
            <a:normAutofit/>
          </a:bodyPr>
          <a:lstStyle/>
          <a:p>
            <a:r>
              <a:rPr lang="en-US" sz="2400" dirty="0"/>
              <a:t>Data extracted from</a:t>
            </a:r>
            <a:endParaRPr lang="en-US" sz="2000" i="1" dirty="0">
              <a:solidFill>
                <a:srgbClr val="002060"/>
              </a:solidFill>
            </a:endParaRPr>
          </a:p>
          <a:p>
            <a:endParaRPr lang="en-US" sz="2000" i="1" dirty="0">
              <a:solidFill>
                <a:srgbClr val="002060"/>
              </a:solidFill>
            </a:endParaRPr>
          </a:p>
          <a:p>
            <a:r>
              <a:rPr lang="en-US" sz="2400" dirty="0"/>
              <a:t>Stock Prices from </a:t>
            </a:r>
            <a:r>
              <a:rPr lang="en-GB" sz="2400" dirty="0"/>
              <a:t>February</a:t>
            </a:r>
            <a:r>
              <a:rPr lang="en-US" sz="2400" dirty="0"/>
              <a:t> 2008 (subprime crash) to March 2020 (voluntarily excluding Covid)</a:t>
            </a:r>
          </a:p>
          <a:p>
            <a:pPr marL="0" indent="0">
              <a:buNone/>
            </a:pPr>
            <a:endParaRPr lang="en-US" sz="2400" dirty="0"/>
          </a:p>
          <a:p>
            <a:r>
              <a:rPr lang="en-US" sz="2400" dirty="0"/>
              <a:t>Excluded weekly/monthly time segmentation (major loss of information, explanation will follow)</a:t>
            </a:r>
          </a:p>
        </p:txBody>
      </p:sp>
      <p:sp>
        <p:nvSpPr>
          <p:cNvPr id="3" name="Espace réservé du numéro de diapositive 2">
            <a:extLst>
              <a:ext uri="{FF2B5EF4-FFF2-40B4-BE49-F238E27FC236}">
                <a16:creationId xmlns:a16="http://schemas.microsoft.com/office/drawing/2014/main" id="{86DA6A7E-E3C2-712E-1EFB-DBDC90335BB3}"/>
              </a:ext>
            </a:extLst>
          </p:cNvPr>
          <p:cNvSpPr>
            <a:spLocks noGrp="1"/>
          </p:cNvSpPr>
          <p:nvPr>
            <p:ph type="sldNum" sz="quarter" idx="12"/>
          </p:nvPr>
        </p:nvSpPr>
        <p:spPr/>
        <p:txBody>
          <a:bodyPr/>
          <a:lstStyle/>
          <a:p>
            <a:fld id="{F06A5241-12CB-C64D-AE38-6540AC6C648E}" type="slidenum">
              <a:rPr lang="en-US" smtClean="0"/>
              <a:pPr/>
              <a:t>4</a:t>
            </a:fld>
            <a:endParaRPr lang="en-US"/>
          </a:p>
        </p:txBody>
      </p:sp>
      <p:pic>
        <p:nvPicPr>
          <p:cNvPr id="2052" name="Picture 4" descr="Yahoo! Finance - Concordia">
            <a:extLst>
              <a:ext uri="{FF2B5EF4-FFF2-40B4-BE49-F238E27FC236}">
                <a16:creationId xmlns:a16="http://schemas.microsoft.com/office/drawing/2014/main" id="{B515E0CF-69EB-64AD-E057-AACE834CF2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781" b="29862"/>
          <a:stretch/>
        </p:blipFill>
        <p:spPr bwMode="auto">
          <a:xfrm>
            <a:off x="3383597" y="1493356"/>
            <a:ext cx="2376805" cy="9354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6719"/>
            <a:ext cx="8229600" cy="673359"/>
          </a:xfrm>
        </p:spPr>
        <p:txBody>
          <a:bodyPr>
            <a:normAutofit/>
          </a:bodyPr>
          <a:lstStyle/>
          <a:p>
            <a:r>
              <a:rPr lang="en-US" sz="3600" dirty="0">
                <a:solidFill>
                  <a:schemeClr val="tx2">
                    <a:lumMod val="75000"/>
                  </a:schemeClr>
                </a:solidFill>
                <a:latin typeface="Algerian" panose="04020705040A02060702" pitchFamily="82" charset="0"/>
              </a:rPr>
              <a:t>Exploratory Data Analysis</a:t>
            </a:r>
            <a:endParaRPr lang="en-US" sz="3600" dirty="0"/>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2400" y="192616"/>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33B57A29-A5F1-2A7A-9253-99BFA19E178C}"/>
              </a:ext>
            </a:extLst>
          </p:cNvPr>
          <p:cNvSpPr>
            <a:spLocks noGrp="1"/>
          </p:cNvSpPr>
          <p:nvPr>
            <p:ph type="sldNum" sz="quarter" idx="12"/>
          </p:nvPr>
        </p:nvSpPr>
        <p:spPr/>
        <p:txBody>
          <a:bodyPr/>
          <a:lstStyle/>
          <a:p>
            <a:fld id="{F06A5241-12CB-C64D-AE38-6540AC6C648E}" type="slidenum">
              <a:rPr lang="en-US" smtClean="0"/>
              <a:pPr/>
              <a:t>5</a:t>
            </a:fld>
            <a:endParaRPr lang="en-US"/>
          </a:p>
        </p:txBody>
      </p:sp>
      <p:pic>
        <p:nvPicPr>
          <p:cNvPr id="7" name="Image 6">
            <a:extLst>
              <a:ext uri="{FF2B5EF4-FFF2-40B4-BE49-F238E27FC236}">
                <a16:creationId xmlns:a16="http://schemas.microsoft.com/office/drawing/2014/main" id="{D0AEC470-146B-FE10-616B-8C4BD29EC4E5}"/>
              </a:ext>
            </a:extLst>
          </p:cNvPr>
          <p:cNvPicPr>
            <a:picLocks noChangeAspect="1"/>
          </p:cNvPicPr>
          <p:nvPr/>
        </p:nvPicPr>
        <p:blipFill>
          <a:blip r:embed="rId2"/>
          <a:stretch>
            <a:fillRect/>
          </a:stretch>
        </p:blipFill>
        <p:spPr>
          <a:xfrm>
            <a:off x="324494" y="992684"/>
            <a:ext cx="8495011" cy="4872631"/>
          </a:xfrm>
          <a:prstGeom prst="rect">
            <a:avLst/>
          </a:prstGeom>
        </p:spPr>
      </p:pic>
      <p:cxnSp>
        <p:nvCxnSpPr>
          <p:cNvPr id="10" name="Connecteur droit 9">
            <a:extLst>
              <a:ext uri="{FF2B5EF4-FFF2-40B4-BE49-F238E27FC236}">
                <a16:creationId xmlns:a16="http://schemas.microsoft.com/office/drawing/2014/main" id="{F0041C26-AC27-E334-DA1B-9F3223A90B1B}"/>
              </a:ext>
            </a:extLst>
          </p:cNvPr>
          <p:cNvCxnSpPr>
            <a:cxnSpLocks/>
          </p:cNvCxnSpPr>
          <p:nvPr/>
        </p:nvCxnSpPr>
        <p:spPr>
          <a:xfrm flipV="1">
            <a:off x="1092407" y="2421466"/>
            <a:ext cx="7473524" cy="22744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A449FD3D-4C6E-F98C-014F-B8CA2ABA6A31}"/>
              </a:ext>
            </a:extLst>
          </p:cNvPr>
          <p:cNvSpPr txBox="1"/>
          <p:nvPr/>
        </p:nvSpPr>
        <p:spPr>
          <a:xfrm>
            <a:off x="735724" y="3934400"/>
            <a:ext cx="1221034" cy="523220"/>
          </a:xfrm>
          <a:prstGeom prst="rect">
            <a:avLst/>
          </a:prstGeom>
          <a:noFill/>
        </p:spPr>
        <p:txBody>
          <a:bodyPr wrap="square" rtlCol="0">
            <a:spAutoFit/>
          </a:bodyPr>
          <a:lstStyle/>
          <a:p>
            <a:pPr algn="ctr"/>
            <a:r>
              <a:rPr lang="fr-FR" sz="1400" dirty="0" err="1"/>
              <a:t>Subprimes</a:t>
            </a:r>
            <a:r>
              <a:rPr lang="fr-FR" sz="1400" dirty="0"/>
              <a:t> 2007-2010</a:t>
            </a:r>
          </a:p>
        </p:txBody>
      </p:sp>
      <p:sp>
        <p:nvSpPr>
          <p:cNvPr id="14" name="ZoneTexte 13">
            <a:extLst>
              <a:ext uri="{FF2B5EF4-FFF2-40B4-BE49-F238E27FC236}">
                <a16:creationId xmlns:a16="http://schemas.microsoft.com/office/drawing/2014/main" id="{A25BE7BA-CD13-D6D3-93E1-88B6D2535BD2}"/>
              </a:ext>
            </a:extLst>
          </p:cNvPr>
          <p:cNvSpPr txBox="1"/>
          <p:nvPr/>
        </p:nvSpPr>
        <p:spPr>
          <a:xfrm>
            <a:off x="3188304" y="2690648"/>
            <a:ext cx="1221034" cy="954107"/>
          </a:xfrm>
          <a:prstGeom prst="rect">
            <a:avLst/>
          </a:prstGeom>
          <a:noFill/>
        </p:spPr>
        <p:txBody>
          <a:bodyPr wrap="square" rtlCol="0">
            <a:spAutoFit/>
          </a:bodyPr>
          <a:lstStyle/>
          <a:p>
            <a:pPr algn="ctr"/>
            <a:r>
              <a:rPr lang="fr-FR" sz="1400" dirty="0"/>
              <a:t>Steve Jobs </a:t>
            </a:r>
            <a:r>
              <a:rPr lang="fr-FR" sz="1400" dirty="0" err="1"/>
              <a:t>quits</a:t>
            </a:r>
            <a:r>
              <a:rPr lang="fr-FR" sz="1400" dirty="0"/>
              <a:t> Apple – stock </a:t>
            </a:r>
            <a:r>
              <a:rPr lang="fr-FR" sz="1400" dirty="0" err="1"/>
              <a:t>dgrd</a:t>
            </a:r>
            <a:r>
              <a:rPr lang="fr-FR" sz="1400" dirty="0"/>
              <a:t> 2011</a:t>
            </a:r>
          </a:p>
        </p:txBody>
      </p:sp>
      <p:sp>
        <p:nvSpPr>
          <p:cNvPr id="16" name="ZoneTexte 15">
            <a:extLst>
              <a:ext uri="{FF2B5EF4-FFF2-40B4-BE49-F238E27FC236}">
                <a16:creationId xmlns:a16="http://schemas.microsoft.com/office/drawing/2014/main" id="{B91A7F28-668B-D9A8-49A0-6343D4700682}"/>
              </a:ext>
            </a:extLst>
          </p:cNvPr>
          <p:cNvSpPr txBox="1"/>
          <p:nvPr/>
        </p:nvSpPr>
        <p:spPr>
          <a:xfrm>
            <a:off x="4839678" y="2278860"/>
            <a:ext cx="1221034" cy="738664"/>
          </a:xfrm>
          <a:prstGeom prst="rect">
            <a:avLst/>
          </a:prstGeom>
          <a:noFill/>
        </p:spPr>
        <p:txBody>
          <a:bodyPr wrap="square" rtlCol="0">
            <a:spAutoFit/>
          </a:bodyPr>
          <a:lstStyle/>
          <a:p>
            <a:pPr algn="ctr"/>
            <a:r>
              <a:rPr lang="fr-FR" sz="1400" dirty="0"/>
              <a:t>Apple 7-1 stock split 2014</a:t>
            </a:r>
          </a:p>
        </p:txBody>
      </p:sp>
      <p:sp>
        <p:nvSpPr>
          <p:cNvPr id="17" name="ZoneTexte 16">
            <a:extLst>
              <a:ext uri="{FF2B5EF4-FFF2-40B4-BE49-F238E27FC236}">
                <a16:creationId xmlns:a16="http://schemas.microsoft.com/office/drawing/2014/main" id="{F573C7E4-D0AD-EA40-A971-70047D5AE364}"/>
              </a:ext>
            </a:extLst>
          </p:cNvPr>
          <p:cNvSpPr txBox="1"/>
          <p:nvPr/>
        </p:nvSpPr>
        <p:spPr>
          <a:xfrm>
            <a:off x="6702804" y="1556867"/>
            <a:ext cx="1221034" cy="738664"/>
          </a:xfrm>
          <a:prstGeom prst="rect">
            <a:avLst/>
          </a:prstGeom>
          <a:noFill/>
        </p:spPr>
        <p:txBody>
          <a:bodyPr wrap="square" rtlCol="0">
            <a:spAutoFit/>
          </a:bodyPr>
          <a:lstStyle/>
          <a:p>
            <a:pPr algn="ctr"/>
            <a:r>
              <a:rPr lang="fr-FR" sz="1400" dirty="0"/>
              <a:t>Apple </a:t>
            </a:r>
            <a:r>
              <a:rPr lang="fr-FR" sz="1400" dirty="0" err="1"/>
              <a:t>gov</a:t>
            </a:r>
            <a:r>
              <a:rPr lang="fr-FR" sz="1400" dirty="0"/>
              <a:t> change (unit sales data)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346"/>
            <a:ext cx="8229600" cy="673359"/>
          </a:xfrm>
        </p:spPr>
        <p:txBody>
          <a:bodyPr>
            <a:normAutofit/>
          </a:bodyPr>
          <a:lstStyle/>
          <a:p>
            <a:r>
              <a:rPr lang="en-US" sz="3600" dirty="0">
                <a:solidFill>
                  <a:schemeClr val="tx2">
                    <a:lumMod val="75000"/>
                  </a:schemeClr>
                </a:solidFill>
                <a:latin typeface="Algerian" panose="04020705040A02060702" pitchFamily="82" charset="0"/>
              </a:rPr>
              <a:t>Exploratory Data Analysis</a:t>
            </a:r>
            <a:endParaRPr lang="en-US" sz="3600" dirty="0"/>
          </a:p>
        </p:txBody>
      </p:sp>
      <p:sp>
        <p:nvSpPr>
          <p:cNvPr id="3" name="Content Placeholder 2"/>
          <p:cNvSpPr>
            <a:spLocks noGrp="1"/>
          </p:cNvSpPr>
          <p:nvPr>
            <p:ph idx="1"/>
          </p:nvPr>
        </p:nvSpPr>
        <p:spPr>
          <a:xfrm>
            <a:off x="703384" y="1600200"/>
            <a:ext cx="7983415" cy="4135967"/>
          </a:xfrm>
        </p:spPr>
        <p:txBody>
          <a:bodyPr>
            <a:normAutofit/>
          </a:bodyPr>
          <a:lstStyle/>
          <a:p>
            <a:pPr algn="ctr">
              <a:buNone/>
            </a:pPr>
            <a:r>
              <a:rPr lang="en-US" sz="2400" dirty="0"/>
              <a:t>Apple (AAPL) Daily Stock Prices</a:t>
            </a:r>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DC2169FD-28B4-17CA-11A5-F27A19288017}"/>
              </a:ext>
            </a:extLst>
          </p:cNvPr>
          <p:cNvSpPr>
            <a:spLocks noGrp="1"/>
          </p:cNvSpPr>
          <p:nvPr>
            <p:ph type="sldNum" sz="quarter" idx="12"/>
          </p:nvPr>
        </p:nvSpPr>
        <p:spPr/>
        <p:txBody>
          <a:bodyPr/>
          <a:lstStyle/>
          <a:p>
            <a:fld id="{F06A5241-12CB-C64D-AE38-6540AC6C648E}" type="slidenum">
              <a:rPr lang="en-US" smtClean="0"/>
              <a:pPr/>
              <a:t>6</a:t>
            </a:fld>
            <a:endParaRPr lang="en-US" dirty="0"/>
          </a:p>
        </p:txBody>
      </p:sp>
      <p:pic>
        <p:nvPicPr>
          <p:cNvPr id="5" name="Picture 2">
            <a:extLst>
              <a:ext uri="{FF2B5EF4-FFF2-40B4-BE49-F238E27FC236}">
                <a16:creationId xmlns:a16="http://schemas.microsoft.com/office/drawing/2014/main" id="{09D9E642-8C5C-29DF-0C3E-015C2A20D866}"/>
              </a:ext>
            </a:extLst>
          </p:cNvPr>
          <p:cNvPicPr>
            <a:picLocks noChangeAspect="1" noChangeArrowheads="1"/>
          </p:cNvPicPr>
          <p:nvPr/>
        </p:nvPicPr>
        <p:blipFill>
          <a:blip r:embed="rId3"/>
          <a:srcRect/>
          <a:stretch>
            <a:fillRect/>
          </a:stretch>
        </p:blipFill>
        <p:spPr bwMode="auto">
          <a:xfrm>
            <a:off x="307975" y="5099696"/>
            <a:ext cx="2045274" cy="1049150"/>
          </a:xfrm>
          <a:prstGeom prst="rect">
            <a:avLst/>
          </a:prstGeom>
          <a:noFill/>
          <a:ln w="9525">
            <a:noFill/>
            <a:miter lim="800000"/>
            <a:headEnd/>
            <a:tailEnd/>
          </a:ln>
          <a:effectLst/>
        </p:spPr>
      </p:pic>
      <p:sp>
        <p:nvSpPr>
          <p:cNvPr id="7" name="ZoneTexte 6">
            <a:extLst>
              <a:ext uri="{FF2B5EF4-FFF2-40B4-BE49-F238E27FC236}">
                <a16:creationId xmlns:a16="http://schemas.microsoft.com/office/drawing/2014/main" id="{2AF99370-24F4-2A2A-9926-9F3441864F34}"/>
              </a:ext>
            </a:extLst>
          </p:cNvPr>
          <p:cNvSpPr txBox="1"/>
          <p:nvPr/>
        </p:nvSpPr>
        <p:spPr>
          <a:xfrm>
            <a:off x="2748658" y="5155823"/>
            <a:ext cx="2111149" cy="892552"/>
          </a:xfrm>
          <a:prstGeom prst="rect">
            <a:avLst/>
          </a:prstGeom>
          <a:noFill/>
        </p:spPr>
        <p:txBody>
          <a:bodyPr wrap="square">
            <a:spAutoFit/>
          </a:bodyPr>
          <a:lstStyle/>
          <a:p>
            <a:r>
              <a:rPr lang="en-US" sz="2000" dirty="0"/>
              <a:t>Random Walk</a:t>
            </a:r>
          </a:p>
          <a:p>
            <a:endParaRPr lang="en-US" sz="1400" dirty="0"/>
          </a:p>
          <a:p>
            <a:pPr algn="ctr">
              <a:buNone/>
            </a:pPr>
            <a:r>
              <a:rPr lang="en-US" sz="1800" i="1" dirty="0"/>
              <a:t>X(t) = X(t-1) + Er(t)</a:t>
            </a:r>
            <a:endParaRPr lang="fr-FR" dirty="0"/>
          </a:p>
        </p:txBody>
      </p:sp>
      <p:pic>
        <p:nvPicPr>
          <p:cNvPr id="9" name="Image 8">
            <a:extLst>
              <a:ext uri="{FF2B5EF4-FFF2-40B4-BE49-F238E27FC236}">
                <a16:creationId xmlns:a16="http://schemas.microsoft.com/office/drawing/2014/main" id="{3C2FE11B-08AD-1CF8-539F-AC9EF3C66F50}"/>
              </a:ext>
            </a:extLst>
          </p:cNvPr>
          <p:cNvPicPr>
            <a:picLocks noChangeAspect="1"/>
          </p:cNvPicPr>
          <p:nvPr/>
        </p:nvPicPr>
        <p:blipFill>
          <a:blip r:embed="rId4"/>
          <a:stretch>
            <a:fillRect/>
          </a:stretch>
        </p:blipFill>
        <p:spPr>
          <a:xfrm>
            <a:off x="268132" y="2279904"/>
            <a:ext cx="4371756" cy="2507584"/>
          </a:xfrm>
          <a:prstGeom prst="rect">
            <a:avLst/>
          </a:prstGeom>
        </p:spPr>
      </p:pic>
      <p:pic>
        <p:nvPicPr>
          <p:cNvPr id="10" name="Image 9">
            <a:extLst>
              <a:ext uri="{FF2B5EF4-FFF2-40B4-BE49-F238E27FC236}">
                <a16:creationId xmlns:a16="http://schemas.microsoft.com/office/drawing/2014/main" id="{46C774C7-6A48-6C33-2BBA-62412DF912EC}"/>
              </a:ext>
            </a:extLst>
          </p:cNvPr>
          <p:cNvPicPr>
            <a:picLocks noChangeAspect="1"/>
          </p:cNvPicPr>
          <p:nvPr/>
        </p:nvPicPr>
        <p:blipFill>
          <a:blip r:embed="rId5"/>
          <a:stretch>
            <a:fillRect/>
          </a:stretch>
        </p:blipFill>
        <p:spPr>
          <a:xfrm>
            <a:off x="4695091" y="2279904"/>
            <a:ext cx="4267200" cy="2222500"/>
          </a:xfrm>
          <a:prstGeom prst="rect">
            <a:avLst/>
          </a:prstGeom>
        </p:spPr>
      </p:pic>
      <p:sp>
        <p:nvSpPr>
          <p:cNvPr id="11" name="ZoneTexte 10">
            <a:extLst>
              <a:ext uri="{FF2B5EF4-FFF2-40B4-BE49-F238E27FC236}">
                <a16:creationId xmlns:a16="http://schemas.microsoft.com/office/drawing/2014/main" id="{268F76B0-C711-7AE5-CE8A-77524300AA00}"/>
              </a:ext>
            </a:extLst>
          </p:cNvPr>
          <p:cNvSpPr txBox="1"/>
          <p:nvPr/>
        </p:nvSpPr>
        <p:spPr>
          <a:xfrm>
            <a:off x="5469896" y="5155823"/>
            <a:ext cx="2840727" cy="892552"/>
          </a:xfrm>
          <a:prstGeom prst="rect">
            <a:avLst/>
          </a:prstGeom>
          <a:noFill/>
        </p:spPr>
        <p:txBody>
          <a:bodyPr wrap="square">
            <a:spAutoFit/>
          </a:bodyPr>
          <a:lstStyle/>
          <a:p>
            <a:r>
              <a:rPr lang="fr-CH" sz="2000" dirty="0">
                <a:solidFill>
                  <a:srgbClr val="080808"/>
                </a:solidFill>
                <a:latin typeface="JetBrains Mono"/>
              </a:rPr>
              <a:t>ADF </a:t>
            </a:r>
            <a:r>
              <a:rPr lang="fr-CH" sz="2000" dirty="0">
                <a:solidFill>
                  <a:srgbClr val="080808"/>
                </a:solidFill>
                <a:effectLst/>
                <a:latin typeface="JetBrains Mono"/>
              </a:rPr>
              <a:t>test for </a:t>
            </a:r>
            <a:r>
              <a:rPr lang="fr-CH" sz="2000" dirty="0" err="1">
                <a:solidFill>
                  <a:srgbClr val="080808"/>
                </a:solidFill>
                <a:effectLst/>
                <a:latin typeface="JetBrains Mono"/>
              </a:rPr>
              <a:t>stationariy</a:t>
            </a:r>
            <a:r>
              <a:rPr lang="fr-CH" sz="2000" dirty="0">
                <a:solidFill>
                  <a:srgbClr val="080808"/>
                </a:solidFill>
                <a:effectLst/>
                <a:latin typeface="JetBrains Mono"/>
              </a:rPr>
              <a:t>:</a:t>
            </a:r>
          </a:p>
          <a:p>
            <a:endParaRPr lang="en-US" sz="1400" dirty="0"/>
          </a:p>
          <a:p>
            <a:r>
              <a:rPr lang="en-US" i="1" dirty="0" err="1"/>
              <a:t>p_value</a:t>
            </a:r>
            <a:r>
              <a:rPr lang="en-US" i="1" dirty="0"/>
              <a:t> = 0.997</a:t>
            </a:r>
            <a:endParaRPr lang="fr-F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lumMod val="75000"/>
                  </a:schemeClr>
                </a:solidFill>
                <a:latin typeface="Algerian" panose="04020705040A02060702" pitchFamily="82" charset="0"/>
              </a:rPr>
              <a:t>Exploratory Data Analysis</a:t>
            </a:r>
            <a:endParaRPr lang="en-US" sz="3600" dirty="0"/>
          </a:p>
        </p:txBody>
      </p:sp>
      <p:sp>
        <p:nvSpPr>
          <p:cNvPr id="3" name="Content Placeholder 2"/>
          <p:cNvSpPr>
            <a:spLocks noGrp="1"/>
          </p:cNvSpPr>
          <p:nvPr>
            <p:ph idx="1"/>
          </p:nvPr>
        </p:nvSpPr>
        <p:spPr>
          <a:xfrm>
            <a:off x="703384" y="1600200"/>
            <a:ext cx="7983415" cy="4135967"/>
          </a:xfrm>
        </p:spPr>
        <p:txBody>
          <a:bodyPr>
            <a:normAutofit/>
          </a:bodyPr>
          <a:lstStyle/>
          <a:p>
            <a:pPr algn="ctr">
              <a:buNone/>
            </a:pPr>
            <a:r>
              <a:rPr lang="en-US" sz="2400" dirty="0"/>
              <a:t>Auto-Correlation and Partial Auto-Correlation</a:t>
            </a:r>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3CD8231A-311C-3169-9603-ABAC6BF8262A}"/>
              </a:ext>
            </a:extLst>
          </p:cNvPr>
          <p:cNvSpPr>
            <a:spLocks noGrp="1"/>
          </p:cNvSpPr>
          <p:nvPr>
            <p:ph type="sldNum" sz="quarter" idx="12"/>
          </p:nvPr>
        </p:nvSpPr>
        <p:spPr/>
        <p:txBody>
          <a:bodyPr/>
          <a:lstStyle/>
          <a:p>
            <a:fld id="{F06A5241-12CB-C64D-AE38-6540AC6C648E}" type="slidenum">
              <a:rPr lang="en-US" smtClean="0"/>
              <a:pPr/>
              <a:t>7</a:t>
            </a:fld>
            <a:endParaRPr lang="en-US"/>
          </a:p>
        </p:txBody>
      </p:sp>
      <p:pic>
        <p:nvPicPr>
          <p:cNvPr id="5" name="Image 4">
            <a:extLst>
              <a:ext uri="{FF2B5EF4-FFF2-40B4-BE49-F238E27FC236}">
                <a16:creationId xmlns:a16="http://schemas.microsoft.com/office/drawing/2014/main" id="{95584F3C-3735-E242-4596-77AFC261FF07}"/>
              </a:ext>
            </a:extLst>
          </p:cNvPr>
          <p:cNvPicPr>
            <a:picLocks noChangeAspect="1"/>
          </p:cNvPicPr>
          <p:nvPr/>
        </p:nvPicPr>
        <p:blipFill>
          <a:blip r:embed="rId3"/>
          <a:stretch>
            <a:fillRect/>
          </a:stretch>
        </p:blipFill>
        <p:spPr>
          <a:xfrm>
            <a:off x="1016000" y="2751881"/>
            <a:ext cx="3556000" cy="2743200"/>
          </a:xfrm>
          <a:prstGeom prst="rect">
            <a:avLst/>
          </a:prstGeom>
        </p:spPr>
      </p:pic>
      <p:pic>
        <p:nvPicPr>
          <p:cNvPr id="6" name="Image 5">
            <a:extLst>
              <a:ext uri="{FF2B5EF4-FFF2-40B4-BE49-F238E27FC236}">
                <a16:creationId xmlns:a16="http://schemas.microsoft.com/office/drawing/2014/main" id="{40B3D21B-5471-6C9D-D985-EDD72C6F4233}"/>
              </a:ext>
            </a:extLst>
          </p:cNvPr>
          <p:cNvPicPr>
            <a:picLocks noChangeAspect="1"/>
          </p:cNvPicPr>
          <p:nvPr/>
        </p:nvPicPr>
        <p:blipFill>
          <a:blip r:embed="rId4"/>
          <a:stretch>
            <a:fillRect/>
          </a:stretch>
        </p:blipFill>
        <p:spPr>
          <a:xfrm>
            <a:off x="4884616" y="2751881"/>
            <a:ext cx="3556000" cy="2743200"/>
          </a:xfrm>
          <a:prstGeom prst="rect">
            <a:avLst/>
          </a:prstGeom>
        </p:spPr>
      </p:pic>
    </p:spTree>
    <p:extLst>
      <p:ext uri="{BB962C8B-B14F-4D97-AF65-F5344CB8AC3E}">
        <p14:creationId xmlns:p14="http://schemas.microsoft.com/office/powerpoint/2010/main" val="381515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291"/>
            <a:ext cx="8229600" cy="673359"/>
          </a:xfrm>
        </p:spPr>
        <p:txBody>
          <a:bodyPr>
            <a:normAutofit/>
          </a:bodyPr>
          <a:lstStyle/>
          <a:p>
            <a:r>
              <a:rPr lang="en-US" sz="3600" dirty="0">
                <a:solidFill>
                  <a:schemeClr val="tx2">
                    <a:lumMod val="75000"/>
                  </a:schemeClr>
                </a:solidFill>
                <a:latin typeface="Algerian" panose="04020705040A02060702" pitchFamily="82" charset="0"/>
              </a:rPr>
              <a:t>Exploratory Data Analysis</a:t>
            </a:r>
            <a:endParaRPr lang="en-US" sz="3600" dirty="0"/>
          </a:p>
        </p:txBody>
      </p:sp>
      <p:sp>
        <p:nvSpPr>
          <p:cNvPr id="3" name="Content Placeholder 2"/>
          <p:cNvSpPr>
            <a:spLocks noGrp="1"/>
          </p:cNvSpPr>
          <p:nvPr>
            <p:ph idx="1"/>
          </p:nvPr>
        </p:nvSpPr>
        <p:spPr>
          <a:xfrm>
            <a:off x="703384" y="986742"/>
            <a:ext cx="7983415" cy="5373840"/>
          </a:xfrm>
        </p:spPr>
        <p:txBody>
          <a:bodyPr>
            <a:normAutofit/>
          </a:bodyPr>
          <a:lstStyle/>
          <a:p>
            <a:pPr>
              <a:buNone/>
            </a:pPr>
            <a:r>
              <a:rPr lang="en-US" sz="2400" dirty="0"/>
              <a:t>Stationarity – 1</a:t>
            </a:r>
            <a:r>
              <a:rPr lang="en-US" sz="2400" baseline="30000" dirty="0"/>
              <a:t>st</a:t>
            </a:r>
            <a:r>
              <a:rPr lang="en-US" sz="2400" dirty="0"/>
              <a:t> order of differencing (returns)</a:t>
            </a:r>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171B92B3-7BF6-87E3-AE40-6C651FD8C4D6}"/>
              </a:ext>
            </a:extLst>
          </p:cNvPr>
          <p:cNvSpPr>
            <a:spLocks noGrp="1"/>
          </p:cNvSpPr>
          <p:nvPr>
            <p:ph type="sldNum" sz="quarter" idx="12"/>
          </p:nvPr>
        </p:nvSpPr>
        <p:spPr/>
        <p:txBody>
          <a:bodyPr/>
          <a:lstStyle/>
          <a:p>
            <a:fld id="{F06A5241-12CB-C64D-AE38-6540AC6C648E}" type="slidenum">
              <a:rPr lang="en-US" smtClean="0"/>
              <a:pPr/>
              <a:t>8</a:t>
            </a:fld>
            <a:endParaRPr lang="en-US"/>
          </a:p>
        </p:txBody>
      </p:sp>
      <p:pic>
        <p:nvPicPr>
          <p:cNvPr id="5122" name="Picture 2" descr="How To Calculate Stock Returns From Scratch - YouTube">
            <a:extLst>
              <a:ext uri="{FF2B5EF4-FFF2-40B4-BE49-F238E27FC236}">
                <a16:creationId xmlns:a16="http://schemas.microsoft.com/office/drawing/2014/main" id="{A707ED63-6648-1356-029B-15BABD4C94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380" t="22248" r="47342" b="59732"/>
          <a:stretch/>
        </p:blipFill>
        <p:spPr bwMode="auto">
          <a:xfrm>
            <a:off x="6917743" y="902105"/>
            <a:ext cx="1636343" cy="74447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C7208113-6B4E-BB43-7ED4-55D52426B1EA}"/>
              </a:ext>
            </a:extLst>
          </p:cNvPr>
          <p:cNvPicPr>
            <a:picLocks noChangeAspect="1"/>
          </p:cNvPicPr>
          <p:nvPr/>
        </p:nvPicPr>
        <p:blipFill rotWithShape="1">
          <a:blip r:embed="rId4"/>
          <a:srcRect b="19382"/>
          <a:stretch/>
        </p:blipFill>
        <p:spPr>
          <a:xfrm>
            <a:off x="284825" y="1640655"/>
            <a:ext cx="4610408" cy="1506417"/>
          </a:xfrm>
          <a:prstGeom prst="rect">
            <a:avLst/>
          </a:prstGeom>
        </p:spPr>
      </p:pic>
      <p:pic>
        <p:nvPicPr>
          <p:cNvPr id="7" name="Image 6">
            <a:extLst>
              <a:ext uri="{FF2B5EF4-FFF2-40B4-BE49-F238E27FC236}">
                <a16:creationId xmlns:a16="http://schemas.microsoft.com/office/drawing/2014/main" id="{1D41C83D-91D7-FEC6-1DCF-DCE8FB220427}"/>
              </a:ext>
            </a:extLst>
          </p:cNvPr>
          <p:cNvPicPr>
            <a:picLocks noChangeAspect="1"/>
          </p:cNvPicPr>
          <p:nvPr/>
        </p:nvPicPr>
        <p:blipFill rotWithShape="1">
          <a:blip r:embed="rId5"/>
          <a:srcRect b="19381"/>
          <a:stretch/>
        </p:blipFill>
        <p:spPr>
          <a:xfrm>
            <a:off x="280605" y="3277643"/>
            <a:ext cx="4621334" cy="1509988"/>
          </a:xfrm>
          <a:prstGeom prst="rect">
            <a:avLst/>
          </a:prstGeom>
        </p:spPr>
      </p:pic>
      <p:pic>
        <p:nvPicPr>
          <p:cNvPr id="8" name="Image 7">
            <a:extLst>
              <a:ext uri="{FF2B5EF4-FFF2-40B4-BE49-F238E27FC236}">
                <a16:creationId xmlns:a16="http://schemas.microsoft.com/office/drawing/2014/main" id="{631AA695-F4D6-71F8-0361-6480EEA98BAF}"/>
              </a:ext>
            </a:extLst>
          </p:cNvPr>
          <p:cNvPicPr>
            <a:picLocks noChangeAspect="1"/>
          </p:cNvPicPr>
          <p:nvPr/>
        </p:nvPicPr>
        <p:blipFill rotWithShape="1">
          <a:blip r:embed="rId6"/>
          <a:srcRect t="926" b="16652"/>
          <a:stretch/>
        </p:blipFill>
        <p:spPr>
          <a:xfrm>
            <a:off x="307975" y="4894574"/>
            <a:ext cx="4593964" cy="1506417"/>
          </a:xfrm>
          <a:prstGeom prst="rect">
            <a:avLst/>
          </a:prstGeom>
        </p:spPr>
      </p:pic>
      <p:pic>
        <p:nvPicPr>
          <p:cNvPr id="9" name="Image 8">
            <a:extLst>
              <a:ext uri="{FF2B5EF4-FFF2-40B4-BE49-F238E27FC236}">
                <a16:creationId xmlns:a16="http://schemas.microsoft.com/office/drawing/2014/main" id="{04F26B84-4A52-BF94-342B-75A6BEC41D3C}"/>
              </a:ext>
            </a:extLst>
          </p:cNvPr>
          <p:cNvPicPr>
            <a:picLocks noChangeAspect="1"/>
          </p:cNvPicPr>
          <p:nvPr/>
        </p:nvPicPr>
        <p:blipFill>
          <a:blip r:embed="rId7"/>
          <a:stretch>
            <a:fillRect/>
          </a:stretch>
        </p:blipFill>
        <p:spPr>
          <a:xfrm>
            <a:off x="5975751" y="1708449"/>
            <a:ext cx="2640463" cy="1359062"/>
          </a:xfrm>
          <a:prstGeom prst="rect">
            <a:avLst/>
          </a:prstGeom>
        </p:spPr>
      </p:pic>
      <p:pic>
        <p:nvPicPr>
          <p:cNvPr id="10" name="Image 9">
            <a:extLst>
              <a:ext uri="{FF2B5EF4-FFF2-40B4-BE49-F238E27FC236}">
                <a16:creationId xmlns:a16="http://schemas.microsoft.com/office/drawing/2014/main" id="{EB91908F-D3E1-4717-91BB-8263EEDBDAF2}"/>
              </a:ext>
            </a:extLst>
          </p:cNvPr>
          <p:cNvPicPr>
            <a:picLocks noChangeAspect="1"/>
          </p:cNvPicPr>
          <p:nvPr/>
        </p:nvPicPr>
        <p:blipFill>
          <a:blip r:embed="rId8"/>
          <a:stretch>
            <a:fillRect/>
          </a:stretch>
        </p:blipFill>
        <p:spPr>
          <a:xfrm>
            <a:off x="5975751" y="3347618"/>
            <a:ext cx="2609399" cy="1359062"/>
          </a:xfrm>
          <a:prstGeom prst="rect">
            <a:avLst/>
          </a:prstGeom>
        </p:spPr>
      </p:pic>
      <p:pic>
        <p:nvPicPr>
          <p:cNvPr id="11" name="Image 10">
            <a:extLst>
              <a:ext uri="{FF2B5EF4-FFF2-40B4-BE49-F238E27FC236}">
                <a16:creationId xmlns:a16="http://schemas.microsoft.com/office/drawing/2014/main" id="{B26BA503-3D14-C08C-759B-B839D155D760}"/>
              </a:ext>
            </a:extLst>
          </p:cNvPr>
          <p:cNvPicPr>
            <a:picLocks noChangeAspect="1"/>
          </p:cNvPicPr>
          <p:nvPr/>
        </p:nvPicPr>
        <p:blipFill>
          <a:blip r:embed="rId9"/>
          <a:stretch>
            <a:fillRect/>
          </a:stretch>
        </p:blipFill>
        <p:spPr>
          <a:xfrm>
            <a:off x="5975751" y="4968251"/>
            <a:ext cx="2578335" cy="1359062"/>
          </a:xfrm>
          <a:prstGeom prst="rect">
            <a:avLst/>
          </a:prstGeom>
        </p:spPr>
      </p:pic>
      <p:sp>
        <p:nvSpPr>
          <p:cNvPr id="12" name="ZoneTexte 11">
            <a:extLst>
              <a:ext uri="{FF2B5EF4-FFF2-40B4-BE49-F238E27FC236}">
                <a16:creationId xmlns:a16="http://schemas.microsoft.com/office/drawing/2014/main" id="{AC94A1F0-6CC0-74E1-47D7-E209F9161343}"/>
              </a:ext>
            </a:extLst>
          </p:cNvPr>
          <p:cNvSpPr txBox="1"/>
          <p:nvPr/>
        </p:nvSpPr>
        <p:spPr>
          <a:xfrm>
            <a:off x="1289045" y="2755029"/>
            <a:ext cx="2654993" cy="338554"/>
          </a:xfrm>
          <a:prstGeom prst="rect">
            <a:avLst/>
          </a:prstGeom>
          <a:noFill/>
        </p:spPr>
        <p:txBody>
          <a:bodyPr wrap="square">
            <a:spAutoFit/>
          </a:bodyPr>
          <a:lstStyle/>
          <a:p>
            <a:pPr algn="ctr"/>
            <a:r>
              <a:rPr lang="en-US" sz="1600" i="1" dirty="0" err="1"/>
              <a:t>p_value</a:t>
            </a:r>
            <a:r>
              <a:rPr lang="en-US" sz="1600" i="1" dirty="0"/>
              <a:t> (ADF) = 1.068e-29</a:t>
            </a:r>
            <a:endParaRPr lang="fr-FR" sz="1600" dirty="0"/>
          </a:p>
        </p:txBody>
      </p:sp>
      <p:sp>
        <p:nvSpPr>
          <p:cNvPr id="15" name="Flèche courbée vers la gauche 14">
            <a:extLst>
              <a:ext uri="{FF2B5EF4-FFF2-40B4-BE49-F238E27FC236}">
                <a16:creationId xmlns:a16="http://schemas.microsoft.com/office/drawing/2014/main" id="{37816882-FF18-DB9F-AB2E-062ADF609ED6}"/>
              </a:ext>
            </a:extLst>
          </p:cNvPr>
          <p:cNvSpPr/>
          <p:nvPr/>
        </p:nvSpPr>
        <p:spPr>
          <a:xfrm>
            <a:off x="5089793" y="2880238"/>
            <a:ext cx="330506" cy="667193"/>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6" name="Flèche courbée vers la gauche 15">
            <a:extLst>
              <a:ext uri="{FF2B5EF4-FFF2-40B4-BE49-F238E27FC236}">
                <a16:creationId xmlns:a16="http://schemas.microsoft.com/office/drawing/2014/main" id="{DFB50130-C749-935E-F332-11794AFCC417}"/>
              </a:ext>
            </a:extLst>
          </p:cNvPr>
          <p:cNvSpPr/>
          <p:nvPr/>
        </p:nvSpPr>
        <p:spPr>
          <a:xfrm>
            <a:off x="5092098" y="4454034"/>
            <a:ext cx="330506" cy="667193"/>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cxnSp>
        <p:nvCxnSpPr>
          <p:cNvPr id="18" name="Connecteur droit avec flèche 17">
            <a:extLst>
              <a:ext uri="{FF2B5EF4-FFF2-40B4-BE49-F238E27FC236}">
                <a16:creationId xmlns:a16="http://schemas.microsoft.com/office/drawing/2014/main" id="{809275F0-4A25-8AE6-F2A6-34730253D365}"/>
              </a:ext>
            </a:extLst>
          </p:cNvPr>
          <p:cNvCxnSpPr/>
          <p:nvPr/>
        </p:nvCxnSpPr>
        <p:spPr>
          <a:xfrm>
            <a:off x="7006590" y="5452492"/>
            <a:ext cx="124587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lumMod val="75000"/>
                  </a:schemeClr>
                </a:solidFill>
                <a:latin typeface="Algerian" panose="04020705040A02060702" pitchFamily="82" charset="0"/>
              </a:rPr>
              <a:t>Exploratory Data Analysis</a:t>
            </a:r>
            <a:endParaRPr lang="en-US" sz="3600" dirty="0"/>
          </a:p>
        </p:txBody>
      </p:sp>
      <p:sp>
        <p:nvSpPr>
          <p:cNvPr id="3" name="Content Placeholder 2"/>
          <p:cNvSpPr>
            <a:spLocks noGrp="1"/>
          </p:cNvSpPr>
          <p:nvPr>
            <p:ph idx="1"/>
          </p:nvPr>
        </p:nvSpPr>
        <p:spPr>
          <a:xfrm>
            <a:off x="703384" y="1600200"/>
            <a:ext cx="7983415" cy="4135967"/>
          </a:xfrm>
        </p:spPr>
        <p:txBody>
          <a:bodyPr>
            <a:normAutofit/>
          </a:bodyPr>
          <a:lstStyle/>
          <a:p>
            <a:pPr algn="ctr">
              <a:buNone/>
            </a:pPr>
            <a:r>
              <a:rPr lang="en-US" sz="2400" dirty="0"/>
              <a:t>Auto-Correlation and Partial Auto-Correlation</a:t>
            </a:r>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3CD8231A-311C-3169-9603-ABAC6BF8262A}"/>
              </a:ext>
            </a:extLst>
          </p:cNvPr>
          <p:cNvSpPr>
            <a:spLocks noGrp="1"/>
          </p:cNvSpPr>
          <p:nvPr>
            <p:ph type="sldNum" sz="quarter" idx="12"/>
          </p:nvPr>
        </p:nvSpPr>
        <p:spPr/>
        <p:txBody>
          <a:bodyPr/>
          <a:lstStyle/>
          <a:p>
            <a:fld id="{F06A5241-12CB-C64D-AE38-6540AC6C648E}" type="slidenum">
              <a:rPr lang="en-US" smtClean="0"/>
              <a:pPr/>
              <a:t>9</a:t>
            </a:fld>
            <a:endParaRPr lang="en-US"/>
          </a:p>
        </p:txBody>
      </p:sp>
      <p:pic>
        <p:nvPicPr>
          <p:cNvPr id="5" name="Image 4">
            <a:extLst>
              <a:ext uri="{FF2B5EF4-FFF2-40B4-BE49-F238E27FC236}">
                <a16:creationId xmlns:a16="http://schemas.microsoft.com/office/drawing/2014/main" id="{E9E48A92-C15E-7EF3-FFC2-2A5646585C1D}"/>
              </a:ext>
            </a:extLst>
          </p:cNvPr>
          <p:cNvPicPr>
            <a:picLocks noChangeAspect="1"/>
          </p:cNvPicPr>
          <p:nvPr/>
        </p:nvPicPr>
        <p:blipFill>
          <a:blip r:embed="rId3"/>
          <a:stretch>
            <a:fillRect/>
          </a:stretch>
        </p:blipFill>
        <p:spPr>
          <a:xfrm>
            <a:off x="812801" y="2387906"/>
            <a:ext cx="3556000" cy="2743200"/>
          </a:xfrm>
          <a:prstGeom prst="rect">
            <a:avLst/>
          </a:prstGeom>
        </p:spPr>
      </p:pic>
      <p:pic>
        <p:nvPicPr>
          <p:cNvPr id="6" name="Image 5">
            <a:extLst>
              <a:ext uri="{FF2B5EF4-FFF2-40B4-BE49-F238E27FC236}">
                <a16:creationId xmlns:a16="http://schemas.microsoft.com/office/drawing/2014/main" id="{BDE0BB38-2561-B425-A1F6-4D05DB4F748C}"/>
              </a:ext>
            </a:extLst>
          </p:cNvPr>
          <p:cNvPicPr>
            <a:picLocks noChangeAspect="1"/>
          </p:cNvPicPr>
          <p:nvPr/>
        </p:nvPicPr>
        <p:blipFill>
          <a:blip r:embed="rId4"/>
          <a:stretch>
            <a:fillRect/>
          </a:stretch>
        </p:blipFill>
        <p:spPr>
          <a:xfrm>
            <a:off x="4775199" y="2387906"/>
            <a:ext cx="3556000" cy="2743200"/>
          </a:xfrm>
          <a:prstGeom prst="rect">
            <a:avLst/>
          </a:prstGeom>
        </p:spPr>
      </p:pic>
      <p:sp>
        <p:nvSpPr>
          <p:cNvPr id="7" name="Ellipse 6">
            <a:extLst>
              <a:ext uri="{FF2B5EF4-FFF2-40B4-BE49-F238E27FC236}">
                <a16:creationId xmlns:a16="http://schemas.microsoft.com/office/drawing/2014/main" id="{4B54613C-4C0E-ECB5-CFAF-E7E979CAE606}"/>
              </a:ext>
            </a:extLst>
          </p:cNvPr>
          <p:cNvSpPr/>
          <p:nvPr/>
        </p:nvSpPr>
        <p:spPr>
          <a:xfrm>
            <a:off x="5365213" y="3668183"/>
            <a:ext cx="324000" cy="297889"/>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6EE030CA-E2E4-FAE3-7EFC-D182596116BC}"/>
              </a:ext>
            </a:extLst>
          </p:cNvPr>
          <p:cNvSpPr/>
          <p:nvPr/>
        </p:nvSpPr>
        <p:spPr>
          <a:xfrm>
            <a:off x="6185131" y="3519238"/>
            <a:ext cx="324000" cy="297889"/>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heme/theme1.xml><?xml version="1.0" encoding="utf-8"?>
<a:theme xmlns:a="http://schemas.openxmlformats.org/drawingml/2006/main" name="Office Theme">
  <a:themeElements>
    <a:clrScheme name="TAMU Palette">
      <a:dk1>
        <a:srgbClr val="332C2C"/>
      </a:dk1>
      <a:lt1>
        <a:sysClr val="window" lastClr="FFFFFF"/>
      </a:lt1>
      <a:dk2>
        <a:srgbClr val="565252"/>
      </a:dk2>
      <a:lt2>
        <a:srgbClr val="D9D9D9"/>
      </a:lt2>
      <a:accent1>
        <a:srgbClr val="500000"/>
      </a:accent1>
      <a:accent2>
        <a:srgbClr val="1D3362"/>
      </a:accent2>
      <a:accent3>
        <a:srgbClr val="FFFFFF"/>
      </a:accent3>
      <a:accent4>
        <a:srgbClr val="D0D0D0"/>
      </a:accent4>
      <a:accent5>
        <a:srgbClr val="444040"/>
      </a:accent5>
      <a:accent6>
        <a:srgbClr val="000000"/>
      </a:accent6>
      <a:hlink>
        <a:srgbClr val="500000"/>
      </a:hlink>
      <a:folHlink>
        <a:srgbClr val="B0AFAF"/>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3109</TotalTime>
  <Words>2388</Words>
  <Application>Microsoft Office PowerPoint</Application>
  <PresentationFormat>Affichage à l'écran (4:3)</PresentationFormat>
  <Paragraphs>240</Paragraphs>
  <Slides>27</Slides>
  <Notes>17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27</vt:i4>
      </vt:variant>
    </vt:vector>
  </HeadingPairs>
  <TitlesOfParts>
    <vt:vector size="35" baseType="lpstr">
      <vt:lpstr>Algerian</vt:lpstr>
      <vt:lpstr>Arial</vt:lpstr>
      <vt:lpstr>Arial</vt:lpstr>
      <vt:lpstr>Calibri</vt:lpstr>
      <vt:lpstr>JetBrains Mono</vt:lpstr>
      <vt:lpstr>Linux Libertine</vt:lpstr>
      <vt:lpstr>Times New Roman</vt:lpstr>
      <vt:lpstr>Office Theme</vt:lpstr>
      <vt:lpstr>TIME SERIES Forecasting OF APPLE STOCK PRICE</vt:lpstr>
      <vt:lpstr>Summary</vt:lpstr>
      <vt:lpstr>forecasting</vt:lpstr>
      <vt:lpstr>Data</vt:lpstr>
      <vt:lpstr>Exploratory Data Analysis</vt:lpstr>
      <vt:lpstr>Exploratory Data Analysis</vt:lpstr>
      <vt:lpstr>Exploratory Data Analysis</vt:lpstr>
      <vt:lpstr>Exploratory Data Analysis</vt:lpstr>
      <vt:lpstr>Exploratory Data Analysis</vt:lpstr>
      <vt:lpstr>Modeling</vt:lpstr>
      <vt:lpstr>Modeling</vt:lpstr>
      <vt:lpstr>Modeling</vt:lpstr>
      <vt:lpstr>PREDICTION BOT</vt:lpstr>
      <vt:lpstr>PREDICTION BOT</vt:lpstr>
      <vt:lpstr>LSTM</vt:lpstr>
      <vt:lpstr>Data preprocessing</vt:lpstr>
      <vt:lpstr>Data preprocessing</vt:lpstr>
      <vt:lpstr>Data preprocessing</vt:lpstr>
      <vt:lpstr>Neural network</vt:lpstr>
      <vt:lpstr>Results</vt:lpstr>
      <vt:lpstr>Results</vt:lpstr>
      <vt:lpstr>Results</vt:lpstr>
      <vt:lpstr>Results</vt:lpstr>
      <vt:lpstr>PREDICTION BOT</vt:lpstr>
      <vt:lpstr>Prediction &amp; Comparison</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dc:creator>
  <cp:lastModifiedBy>Antony Carrard</cp:lastModifiedBy>
  <cp:revision>72</cp:revision>
  <dcterms:created xsi:type="dcterms:W3CDTF">2012-12-04T20:42:30Z</dcterms:created>
  <dcterms:modified xsi:type="dcterms:W3CDTF">2022-12-19T23:52:51Z</dcterms:modified>
</cp:coreProperties>
</file>